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2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3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4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5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6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7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8.xml" ContentType="application/vnd.openxmlformats-officedocument.presentationml.notesSlide+xml"/>
  <Override PartName="/ppt/tags/tag51.xml" ContentType="application/vnd.openxmlformats-officedocument.presentationml.tags+xml"/>
  <Override PartName="/ppt/notesSlides/notesSlide9.xml" ContentType="application/vnd.openxmlformats-officedocument.presentationml.notesSlide+xml"/>
  <Override PartName="/ppt/tags/tag52.xml" ContentType="application/vnd.openxmlformats-officedocument.presentationml.tags+xml"/>
  <Override PartName="/ppt/notesSlides/notesSlide10.xml" ContentType="application/vnd.openxmlformats-officedocument.presentationml.notesSlide+xml"/>
  <Override PartName="/ppt/tags/tag53.xml" ContentType="application/vnd.openxmlformats-officedocument.presentationml.tags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62" r:id="rId3"/>
    <p:sldId id="296" r:id="rId4"/>
    <p:sldId id="281" r:id="rId5"/>
    <p:sldId id="321" r:id="rId6"/>
    <p:sldId id="16602688" r:id="rId7"/>
    <p:sldId id="16602685" r:id="rId8"/>
    <p:sldId id="16602683" r:id="rId9"/>
    <p:sldId id="16602686" r:id="rId10"/>
    <p:sldId id="16602687" r:id="rId11"/>
    <p:sldId id="16602684" r:id="rId12"/>
    <p:sldId id="16602681" r:id="rId13"/>
    <p:sldId id="282" r:id="rId14"/>
    <p:sldId id="327" r:id="rId15"/>
    <p:sldId id="16602689" r:id="rId16"/>
    <p:sldId id="16602690" r:id="rId17"/>
    <p:sldId id="318" r:id="rId18"/>
    <p:sldId id="299" r:id="rId19"/>
    <p:sldId id="328" r:id="rId20"/>
    <p:sldId id="284" r:id="rId21"/>
    <p:sldId id="294" r:id="rId22"/>
    <p:sldId id="279" r:id="rId23"/>
  </p:sldIdLst>
  <p:sldSz cx="12192000" cy="6858000"/>
  <p:notesSz cx="7104063" cy="10234613"/>
  <p:embeddedFontLst>
    <p:embeddedFont>
      <p:font typeface="HarmonyOS Sans SC" panose="02010600030101010101" charset="-122"/>
      <p:regular r:id="rId26"/>
      <p:bold r:id="rId27"/>
    </p:embeddedFont>
    <p:embeddedFont>
      <p:font typeface="汉仪雅酷黑W" panose="02010600030101010101" charset="-122"/>
      <p:regular r:id="rId28"/>
    </p:embeddedFont>
    <p:embeddedFont>
      <p:font typeface="汉仪正圆 55简" panose="00020600040101010101" charset="-122"/>
      <p:regular r:id="rId29"/>
    </p:embeddedFont>
    <p:embeddedFont>
      <p:font typeface="Cascadia Mono SemiBold" panose="020B0609020000020004" pitchFamily="49" charset="0"/>
      <p:bold r:id="rId30"/>
      <p:boldItalic r:id="rId31"/>
    </p:embeddedFont>
    <p:embeddedFont>
      <p:font typeface="DingTalk Sans" panose="00020600040101000101" pitchFamily="18" charset="0"/>
      <p:regular r:id="rId32"/>
    </p:embeddedFont>
    <p:embeddedFont>
      <p:font typeface="等线" panose="02010600030101010101" pitchFamily="2" charset="-122"/>
      <p:regular r:id="rId33"/>
      <p:bold r:id="rId34"/>
    </p:embeddedFont>
    <p:embeddedFont>
      <p:font typeface="钉钉进步体" panose="00020600040101010101" pitchFamily="18" charset="-122"/>
      <p:regular r:id="rId35"/>
    </p:embeddedFont>
    <p:embeddedFont>
      <p:font typeface="微软雅黑" panose="020B0503020204020204" pitchFamily="34" charset="-122"/>
      <p:regular r:id="rId36"/>
      <p:bold r:id="rId37"/>
    </p:embeddedFont>
  </p:embeddedFontLst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76B3"/>
    <a:srgbClr val="3D84FD"/>
    <a:srgbClr val="FFFFFF"/>
    <a:srgbClr val="011A54"/>
    <a:srgbClr val="012163"/>
    <a:srgbClr val="36BCF9"/>
    <a:srgbClr val="36BDF9"/>
    <a:srgbClr val="2AAFCF"/>
    <a:srgbClr val="2BB6CD"/>
    <a:srgbClr val="3D6A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1" autoAdjust="0"/>
    <p:restoredTop sz="91947" autoAdjust="0"/>
  </p:normalViewPr>
  <p:slideViewPr>
    <p:cSldViewPr snapToGrid="0">
      <p:cViewPr varScale="1">
        <p:scale>
          <a:sx n="85" d="100"/>
          <a:sy n="85" d="100"/>
        </p:scale>
        <p:origin x="72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633463541666668E-2"/>
          <c:y val="1.0589852607709751E-2"/>
          <c:w val="0.94219653179190799"/>
          <c:h val="0.8749429781687849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rgbClr val="2BB6CD"/>
                </a:gs>
                <a:gs pos="100000">
                  <a:srgbClr val="3D6AFD"/>
                </a:gs>
              </a:gsLst>
              <a:lin ang="5400000" scaled="0"/>
            </a:gradFill>
            <a:ln cap="rnd">
              <a:gradFill flip="none" rotWithShape="1">
                <a:gsLst>
                  <a:gs pos="0">
                    <a:srgbClr val="3D6AFD"/>
                  </a:gs>
                  <a:gs pos="99000">
                    <a:srgbClr val="2BB6CD"/>
                  </a:gs>
                </a:gsLst>
                <a:lin ang="16200000" scaled="1"/>
                <a:tileRect/>
              </a:gra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内容分析</c:v>
                </c:pt>
                <c:pt idx="1">
                  <c:v>媒体合成</c:v>
                </c:pt>
                <c:pt idx="2">
                  <c:v>溯源查证</c:v>
                </c:pt>
                <c:pt idx="3">
                  <c:v>算力协同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5.5</c:v>
                </c:pt>
                <c:pt idx="2">
                  <c:v>3</c:v>
                </c:pt>
                <c:pt idx="3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34-4F33-B082-564930B825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10544782"/>
        <c:axId val="888475842"/>
      </c:barChart>
      <c:catAx>
        <c:axId val="71054478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  <a:sym typeface="汉仪正圆" panose="00020600040101010101" charset="-122"/>
              </a:defRPr>
            </a:pPr>
            <a:endParaRPr lang="zh-CN"/>
          </a:p>
        </c:txPr>
        <c:crossAx val="888475842"/>
        <c:crosses val="autoZero"/>
        <c:auto val="1"/>
        <c:lblAlgn val="ctr"/>
        <c:lblOffset val="100"/>
        <c:noMultiLvlLbl val="0"/>
      </c:catAx>
      <c:valAx>
        <c:axId val="88847584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1054478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400">
          <a:solidFill>
            <a:schemeClr val="bg1"/>
          </a:solidFill>
          <a:latin typeface="汉仪正圆" panose="00020600040101010101" charset="-122"/>
          <a:ea typeface="汉仪正圆" panose="00020600040101010101" charset="-122"/>
          <a:cs typeface="汉仪正圆" panose="00020600040101010101" charset="-122"/>
          <a:sym typeface="汉仪正圆" panose="00020600040101010101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>
                <a:ea typeface="汉仪雅酷黑-75J" panose="00020600040101010101" charset="-122"/>
              </a:rPr>
              <a:t>2025/10/5</a:t>
            </a:fld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>
                <a:ea typeface="汉仪雅酷黑-75J" panose="00020600040101010101" charset="-122"/>
              </a:rPr>
              <a:t>‹#›</a:t>
            </a:fld>
            <a:endParaRPr lang="zh-CN" altLang="en-US">
              <a:ea typeface="汉仪雅酷黑-75J" panose="0002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汉仪正圆 55简" panose="0002060004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汉仪正圆 55简" panose="00020600040101010101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5291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173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187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275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C3768-044A-4E45-8967-0367A222A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7BD4712-C1B5-DE85-AB6C-E83FCD2E19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53B3F64-16E9-D47A-1478-E9F04769D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48CBD6-7939-E4B8-3C34-7ADF9B362E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890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5C8EA-A6D8-EDAC-8BF0-68DD45117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697DFBB-AA84-DE26-5EF5-576DD35FA7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E9BD4F9-FF2E-F93A-7C3E-095C76024C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ctr">
              <a:buNone/>
            </a:pPr>
            <a:endParaRPr lang="en-US" altLang="zh-CN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23ACD4-B6E0-0D3C-D1B6-BB784BD485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940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FB15F-0225-057C-0515-969CD624F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864F0E0-D2D9-9887-8220-1DEFDF061A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A5856F1-45B1-CF27-F427-390A1D47E4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18592A-A885-B37A-6979-8647C23F3B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080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420C1-E860-0CD8-B4D6-753B78BB9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2FF23F6-E9A7-4238-B263-F1B2B2E699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4BED584-9076-4E3C-D477-64D8C2E559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C5E8D0-D874-30BB-9A89-20C361BED0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788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88CD6-2ADB-7EDD-CE7E-5782271FC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91E9BC7-0918-0AA7-2A75-38DD2AA951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178F83-170C-D8F7-50E5-5F0D48BF0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4E1374-7D74-4FCD-B27F-AC03DD0B23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3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F3229-0AD6-1C97-6A4B-77C4B0F7A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95CA969-CFC7-B5DE-1AC0-5C55FD8F5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7D4B5DD-F55C-27E1-48B2-544FE59C9C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B869FE-3A30-47F2-9271-013D43F29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263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65308-3B08-268C-F718-3C56033FF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531BC7B-4C2D-B2DB-7EC7-E30443DF1E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C1A7A5E-D0C5-C946-5AEE-75016CC5EB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7FCFF1-55EB-79DB-719D-1DA40B1753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106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25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汉仪正圆 55简" panose="00020600040101010101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0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79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13" Type="http://schemas.openxmlformats.org/officeDocument/2006/relationships/image" Target="../media/image83.png"/><Relationship Id="rId3" Type="http://schemas.openxmlformats.org/officeDocument/2006/relationships/tags" Target="../tags/tag41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82.png"/><Relationship Id="rId17" Type="http://schemas.openxmlformats.org/officeDocument/2006/relationships/image" Target="../media/image21.png"/><Relationship Id="rId2" Type="http://schemas.openxmlformats.org/officeDocument/2006/relationships/tags" Target="../tags/tag40.xml"/><Relationship Id="rId16" Type="http://schemas.openxmlformats.org/officeDocument/2006/relationships/image" Target="../media/image85.png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image" Target="../media/image81.png"/><Relationship Id="rId5" Type="http://schemas.openxmlformats.org/officeDocument/2006/relationships/tags" Target="../tags/tag43.xml"/><Relationship Id="rId15" Type="http://schemas.openxmlformats.org/officeDocument/2006/relationships/image" Target="../media/image84.png"/><Relationship Id="rId10" Type="http://schemas.openxmlformats.org/officeDocument/2006/relationships/image" Target="../media/image12.png"/><Relationship Id="rId4" Type="http://schemas.openxmlformats.org/officeDocument/2006/relationships/tags" Target="../tags/tag42.xml"/><Relationship Id="rId9" Type="http://schemas.openxmlformats.org/officeDocument/2006/relationships/image" Target="../media/image3.png"/><Relationship Id="rId1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13" Type="http://schemas.openxmlformats.org/officeDocument/2006/relationships/image" Target="../media/image88.png"/><Relationship Id="rId3" Type="http://schemas.openxmlformats.org/officeDocument/2006/relationships/tags" Target="../tags/tag47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87.jpeg"/><Relationship Id="rId2" Type="http://schemas.openxmlformats.org/officeDocument/2006/relationships/tags" Target="../tags/tag46.xml"/><Relationship Id="rId16" Type="http://schemas.openxmlformats.org/officeDocument/2006/relationships/image" Target="../media/image91.png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image" Target="../media/image86.jpeg"/><Relationship Id="rId5" Type="http://schemas.openxmlformats.org/officeDocument/2006/relationships/tags" Target="../tags/tag49.xml"/><Relationship Id="rId15" Type="http://schemas.openxmlformats.org/officeDocument/2006/relationships/image" Target="../media/image90.png"/><Relationship Id="rId10" Type="http://schemas.openxmlformats.org/officeDocument/2006/relationships/image" Target="../media/image21.png"/><Relationship Id="rId4" Type="http://schemas.openxmlformats.org/officeDocument/2006/relationships/tags" Target="../tags/tag48.xml"/><Relationship Id="rId9" Type="http://schemas.openxmlformats.org/officeDocument/2006/relationships/image" Target="../media/image3.png"/><Relationship Id="rId14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9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7.svg"/><Relationship Id="rId4" Type="http://schemas.openxmlformats.org/officeDocument/2006/relationships/image" Target="../media/image3.png"/><Relationship Id="rId9" Type="http://schemas.openxmlformats.org/officeDocument/2006/relationships/image" Target="../media/image9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9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2.xml"/><Relationship Id="rId6" Type="http://schemas.openxmlformats.org/officeDocument/2006/relationships/image" Target="../media/image98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0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jpeg"/><Relationship Id="rId4" Type="http://schemas.openxmlformats.org/officeDocument/2006/relationships/image" Target="../media/image10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9.jpg"/><Relationship Id="rId4" Type="http://schemas.openxmlformats.org/officeDocument/2006/relationships/image" Target="../media/image108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sv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11.png"/><Relationship Id="rId12" Type="http://schemas.openxmlformats.org/officeDocument/2006/relationships/image" Target="../media/image116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3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chart" Target="../charts/chart1.xml"/><Relationship Id="rId10" Type="http://schemas.openxmlformats.org/officeDocument/2006/relationships/image" Target="../media/image114.svg"/><Relationship Id="rId4" Type="http://schemas.openxmlformats.org/officeDocument/2006/relationships/image" Target="../media/image3.png"/><Relationship Id="rId9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svg"/><Relationship Id="rId5" Type="http://schemas.openxmlformats.org/officeDocument/2006/relationships/image" Target="../media/image119.png"/><Relationship Id="rId4" Type="http://schemas.openxmlformats.org/officeDocument/2006/relationships/image" Target="../media/image11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jpeg"/><Relationship Id="rId3" Type="http://schemas.openxmlformats.org/officeDocument/2006/relationships/image" Target="../media/image3.png"/><Relationship Id="rId7" Type="http://schemas.openxmlformats.org/officeDocument/2006/relationships/image" Target="../media/image1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jpeg"/><Relationship Id="rId5" Type="http://schemas.openxmlformats.org/officeDocument/2006/relationships/image" Target="../media/image125.jpeg"/><Relationship Id="rId4" Type="http://schemas.openxmlformats.org/officeDocument/2006/relationships/image" Target="../media/image124.jpeg"/><Relationship Id="rId9" Type="http://schemas.openxmlformats.org/officeDocument/2006/relationships/image" Target="../media/image12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17.xml"/><Relationship Id="rId18" Type="http://schemas.openxmlformats.org/officeDocument/2006/relationships/tags" Target="../tags/tag22.xml"/><Relationship Id="rId26" Type="http://schemas.openxmlformats.org/officeDocument/2006/relationships/image" Target="../media/image26.png"/><Relationship Id="rId39" Type="http://schemas.openxmlformats.org/officeDocument/2006/relationships/image" Target="../media/image39.png"/><Relationship Id="rId21" Type="http://schemas.openxmlformats.org/officeDocument/2006/relationships/notesSlide" Target="../notesSlides/notesSlide1.xml"/><Relationship Id="rId34" Type="http://schemas.openxmlformats.org/officeDocument/2006/relationships/image" Target="../media/image34.png"/><Relationship Id="rId42" Type="http://schemas.openxmlformats.org/officeDocument/2006/relationships/image" Target="../media/image42.png"/><Relationship Id="rId47" Type="http://schemas.openxmlformats.org/officeDocument/2006/relationships/image" Target="../media/image47.png"/><Relationship Id="rId50" Type="http://schemas.openxmlformats.org/officeDocument/2006/relationships/image" Target="../media/image50.png"/><Relationship Id="rId7" Type="http://schemas.openxmlformats.org/officeDocument/2006/relationships/tags" Target="../tags/tag11.xml"/><Relationship Id="rId2" Type="http://schemas.openxmlformats.org/officeDocument/2006/relationships/tags" Target="../tags/tag6.xml"/><Relationship Id="rId16" Type="http://schemas.openxmlformats.org/officeDocument/2006/relationships/tags" Target="../tags/tag20.xml"/><Relationship Id="rId29" Type="http://schemas.openxmlformats.org/officeDocument/2006/relationships/image" Target="../media/image29.png"/><Relationship Id="rId11" Type="http://schemas.openxmlformats.org/officeDocument/2006/relationships/tags" Target="../tags/tag15.xml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37" Type="http://schemas.openxmlformats.org/officeDocument/2006/relationships/image" Target="../media/image37.png"/><Relationship Id="rId40" Type="http://schemas.openxmlformats.org/officeDocument/2006/relationships/image" Target="../media/image40.png"/><Relationship Id="rId45" Type="http://schemas.openxmlformats.org/officeDocument/2006/relationships/image" Target="../media/image45.png"/><Relationship Id="rId53" Type="http://schemas.openxmlformats.org/officeDocument/2006/relationships/image" Target="../media/image53.png"/><Relationship Id="rId5" Type="http://schemas.openxmlformats.org/officeDocument/2006/relationships/tags" Target="../tags/tag9.xml"/><Relationship Id="rId10" Type="http://schemas.openxmlformats.org/officeDocument/2006/relationships/tags" Target="../tags/tag14.xml"/><Relationship Id="rId19" Type="http://schemas.openxmlformats.org/officeDocument/2006/relationships/tags" Target="../tags/tag23.xml"/><Relationship Id="rId31" Type="http://schemas.openxmlformats.org/officeDocument/2006/relationships/image" Target="../media/image31.png"/><Relationship Id="rId44" Type="http://schemas.openxmlformats.org/officeDocument/2006/relationships/image" Target="../media/image44.png"/><Relationship Id="rId52" Type="http://schemas.openxmlformats.org/officeDocument/2006/relationships/image" Target="../media/image52.png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tags" Target="../tags/tag18.xml"/><Relationship Id="rId22" Type="http://schemas.openxmlformats.org/officeDocument/2006/relationships/image" Target="../media/image3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43" Type="http://schemas.openxmlformats.org/officeDocument/2006/relationships/image" Target="../media/image43.png"/><Relationship Id="rId48" Type="http://schemas.openxmlformats.org/officeDocument/2006/relationships/image" Target="../media/image48.png"/><Relationship Id="rId8" Type="http://schemas.openxmlformats.org/officeDocument/2006/relationships/tags" Target="../tags/tag12.xml"/><Relationship Id="rId51" Type="http://schemas.openxmlformats.org/officeDocument/2006/relationships/image" Target="../media/image51.png"/><Relationship Id="rId3" Type="http://schemas.openxmlformats.org/officeDocument/2006/relationships/tags" Target="../tags/tag7.xml"/><Relationship Id="rId12" Type="http://schemas.openxmlformats.org/officeDocument/2006/relationships/tags" Target="../tags/tag16.xml"/><Relationship Id="rId17" Type="http://schemas.openxmlformats.org/officeDocument/2006/relationships/tags" Target="../tags/tag21.xml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png"/><Relationship Id="rId46" Type="http://schemas.openxmlformats.org/officeDocument/2006/relationships/image" Target="../media/image46.png"/><Relationship Id="rId20" Type="http://schemas.openxmlformats.org/officeDocument/2006/relationships/slideLayout" Target="../slideLayouts/slideLayout1.xml"/><Relationship Id="rId41" Type="http://schemas.openxmlformats.org/officeDocument/2006/relationships/image" Target="../media/image41.png"/><Relationship Id="rId54" Type="http://schemas.openxmlformats.org/officeDocument/2006/relationships/image" Target="../media/image54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5" Type="http://schemas.openxmlformats.org/officeDocument/2006/relationships/tags" Target="../tags/tag19.xml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49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6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5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5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57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9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58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61.jpeg"/><Relationship Id="rId18" Type="http://schemas.openxmlformats.org/officeDocument/2006/relationships/image" Target="../media/image66.jpeg"/><Relationship Id="rId26" Type="http://schemas.openxmlformats.org/officeDocument/2006/relationships/image" Target="../media/image74.png"/><Relationship Id="rId3" Type="http://schemas.openxmlformats.org/officeDocument/2006/relationships/tags" Target="../tags/tag32.xml"/><Relationship Id="rId21" Type="http://schemas.openxmlformats.org/officeDocument/2006/relationships/image" Target="../media/image69.jpeg"/><Relationship Id="rId7" Type="http://schemas.openxmlformats.org/officeDocument/2006/relationships/tags" Target="../tags/tag36.xml"/><Relationship Id="rId12" Type="http://schemas.openxmlformats.org/officeDocument/2006/relationships/image" Target="../media/image59.png"/><Relationship Id="rId17" Type="http://schemas.openxmlformats.org/officeDocument/2006/relationships/image" Target="../media/image65.jpeg"/><Relationship Id="rId25" Type="http://schemas.openxmlformats.org/officeDocument/2006/relationships/image" Target="../media/image73.png"/><Relationship Id="rId2" Type="http://schemas.openxmlformats.org/officeDocument/2006/relationships/tags" Target="../tags/tag31.xml"/><Relationship Id="rId16" Type="http://schemas.openxmlformats.org/officeDocument/2006/relationships/image" Target="../media/image64.jpeg"/><Relationship Id="rId20" Type="http://schemas.openxmlformats.org/officeDocument/2006/relationships/image" Target="../media/image68.jpeg"/><Relationship Id="rId29" Type="http://schemas.openxmlformats.org/officeDocument/2006/relationships/image" Target="../media/image77.png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image" Target="../media/image60.png"/><Relationship Id="rId24" Type="http://schemas.openxmlformats.org/officeDocument/2006/relationships/image" Target="../media/image72.png"/><Relationship Id="rId5" Type="http://schemas.openxmlformats.org/officeDocument/2006/relationships/tags" Target="../tags/tag34.xml"/><Relationship Id="rId15" Type="http://schemas.openxmlformats.org/officeDocument/2006/relationships/image" Target="../media/image63.jpeg"/><Relationship Id="rId23" Type="http://schemas.openxmlformats.org/officeDocument/2006/relationships/image" Target="../media/image71.png"/><Relationship Id="rId28" Type="http://schemas.openxmlformats.org/officeDocument/2006/relationships/image" Target="../media/image76.png"/><Relationship Id="rId10" Type="http://schemas.openxmlformats.org/officeDocument/2006/relationships/image" Target="../media/image3.png"/><Relationship Id="rId19" Type="http://schemas.openxmlformats.org/officeDocument/2006/relationships/image" Target="../media/image67.jpeg"/><Relationship Id="rId4" Type="http://schemas.openxmlformats.org/officeDocument/2006/relationships/tags" Target="../tags/tag33.xml"/><Relationship Id="rId9" Type="http://schemas.openxmlformats.org/officeDocument/2006/relationships/notesSlide" Target="../notesSlides/notesSlide5.xml"/><Relationship Id="rId14" Type="http://schemas.openxmlformats.org/officeDocument/2006/relationships/image" Target="../media/image62.jpeg"/><Relationship Id="rId22" Type="http://schemas.openxmlformats.org/officeDocument/2006/relationships/image" Target="../media/image70.png"/><Relationship Id="rId27" Type="http://schemas.openxmlformats.org/officeDocument/2006/relationships/image" Target="../media/image75.png"/><Relationship Id="rId30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蒙版 1"/>
          <p:cNvSpPr/>
          <p:nvPr>
            <p:custDataLst>
              <p:tags r:id="rId1"/>
            </p:custDataLst>
          </p:nvPr>
        </p:nvSpPr>
        <p:spPr>
          <a:xfrm>
            <a:off x="0" y="-39370"/>
            <a:ext cx="12192000" cy="2637790"/>
          </a:xfrm>
          <a:prstGeom prst="rect">
            <a:avLst/>
          </a:prstGeom>
          <a:gradFill>
            <a:gsLst>
              <a:gs pos="41000">
                <a:srgbClr val="181C33">
                  <a:alpha val="85000"/>
                </a:srgbClr>
              </a:gs>
              <a:gs pos="0">
                <a:srgbClr val="291F35">
                  <a:alpha val="0"/>
                </a:srgbClr>
              </a:gs>
              <a:gs pos="80000">
                <a:srgbClr val="07193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标题框"/>
          <p:cNvSpPr txBox="1"/>
          <p:nvPr/>
        </p:nvSpPr>
        <p:spPr>
          <a:xfrm>
            <a:off x="631153" y="2598420"/>
            <a:ext cx="6389407" cy="1015663"/>
          </a:xfrm>
          <a:prstGeom prst="rect">
            <a:avLst/>
          </a:prstGeom>
          <a:noFill/>
          <a:effectLst>
            <a:outerShdw blurRad="63500" sx="102000" sy="102000" algn="ctr" rotWithShape="0">
              <a:srgbClr val="33DDF8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AI</a:t>
            </a:r>
            <a:r>
              <a:rPr lang="zh-CN" altLang="en-US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智能</a:t>
            </a:r>
            <a:r>
              <a:rPr lang="en-US" altLang="zh-CN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·</a:t>
            </a:r>
            <a:r>
              <a:rPr lang="zh-CN" altLang="en-US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学习搭子</a:t>
            </a:r>
            <a:endParaRPr lang="en-US" altLang="zh-CN" sz="6000" dirty="0">
              <a:ln>
                <a:noFill/>
              </a:ln>
              <a:solidFill>
                <a:schemeClr val="bg1"/>
              </a:solidFill>
              <a:effectLst>
                <a:outerShdw blurRad="127000" sx="101500" sy="101500" algn="ctr" rotWithShape="0">
                  <a:srgbClr val="33DDF8">
                    <a:alpha val="40000"/>
                  </a:srgbClr>
                </a:outerShdw>
              </a:effectLst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155" name="接包方"/>
          <p:cNvSpPr/>
          <p:nvPr/>
        </p:nvSpPr>
        <p:spPr>
          <a:xfrm>
            <a:off x="3275822" y="4056380"/>
            <a:ext cx="2386368" cy="4679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A00DB"/>
              </a:gs>
              <a:gs pos="10000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汉仪正圆 55简" panose="00020600040101010101" charset="-122"/>
                <a:ea typeface="汉仪正圆 55简" panose="00020600040101010101" charset="-122"/>
              </a:rPr>
              <a:t>接包方：声像科技</a:t>
            </a:r>
          </a:p>
        </p:txBody>
      </p:sp>
      <p:sp>
        <p:nvSpPr>
          <p:cNvPr id="2" name="发包方">
            <a:extLst>
              <a:ext uri="{FF2B5EF4-FFF2-40B4-BE49-F238E27FC236}">
                <a16:creationId xmlns:a16="http://schemas.microsoft.com/office/drawing/2014/main" id="{D5B86206-5963-3ABD-3E69-5EFFB8DB7C8C}"/>
              </a:ext>
            </a:extLst>
          </p:cNvPr>
          <p:cNvSpPr/>
          <p:nvPr/>
        </p:nvSpPr>
        <p:spPr>
          <a:xfrm>
            <a:off x="631152" y="4056379"/>
            <a:ext cx="2386368" cy="4679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A00DB"/>
              </a:gs>
              <a:gs pos="10000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汉仪正圆 55简" panose="00020600040101010101" charset="-122"/>
                <a:ea typeface="汉仪正圆 55简" panose="00020600040101010101" charset="-122"/>
              </a:rPr>
              <a:t>发包方：数字马力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6F257F-5711-8D5B-8FDA-9AABE142120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992000" y="1492755"/>
            <a:ext cx="7200000" cy="44485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2AB81-0983-E446-E638-314A11A0B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295EB365-1C2C-B315-FF90-2B9B5A9713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E186AF2A-E119-48B8-9678-96AC365BA493}"/>
              </a:ext>
            </a:extLst>
          </p:cNvPr>
          <p:cNvSpPr/>
          <p:nvPr/>
        </p:nvSpPr>
        <p:spPr>
          <a:xfrm>
            <a:off x="-5715" y="-1905"/>
            <a:ext cx="12204065" cy="5526485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090F7BDD-2AC2-B5CB-1259-E91ADB0BC491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摩耶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数字人与拟音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TTS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F4CFC9F-27D5-CC37-69D2-3A19FD1E8200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9C39FCA-6D3B-A2FC-7A21-E9F254E187D0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A8AF51A6-D5DF-BE28-D3DA-2AD3D15268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61C7B69-950E-22C0-6A76-7D1AEE022A8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WebRTC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推流 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— — 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虽远隔万里，却仍触手可及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 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FF566328-270E-3563-2D93-A4972E1BB7B7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66251A87-F98B-F47D-BA84-8D97BD26AC4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异步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式高效</a:t>
            </a:r>
            <a:r>
              <a:rPr lang="zh-CN" altLang="en-US" sz="27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流媒体推流 </a:t>
            </a:r>
            <a:r>
              <a:rPr lang="en-US" altLang="zh-CN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— —『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你算不算遥远，</a:t>
            </a:r>
            <a:r>
              <a:rPr lang="zh-CN" altLang="en-US" sz="27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仿佛在我身边</a:t>
            </a:r>
            <a:r>
              <a:rPr lang="en-US" altLang="zh-CN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』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40ADD111-420E-054C-3038-9588DDA6B21F}"/>
              </a:ext>
            </a:extLst>
          </p:cNvPr>
          <p:cNvGrpSpPr/>
          <p:nvPr/>
        </p:nvGrpSpPr>
        <p:grpSpPr>
          <a:xfrm>
            <a:off x="1602323" y="4278057"/>
            <a:ext cx="10027783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A537CE9F-535E-4373-0438-BDF0FB1C139D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0C9B5B0F-AB50-2144-D343-2C60D15C9729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77047B11-4E8F-FD6F-4479-B54BC77ED4FE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EB97FF5E-2369-4C21-6414-1E9D59510AC4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3583455E-B107-0531-4942-D87B00A5125F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84A8A866-5411-A07D-6BCA-493E45AF62E1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467263EB-ECAB-C9D3-04E1-990CBA2B1AD1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462182D4-5367-42C3-3822-DF4362758BA1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4DAE0D40-949E-A3C1-171B-8A62CF7730BE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7F4A6F06-DCD4-1C97-2286-ACACA095D8B7}"/>
              </a:ext>
            </a:extLst>
          </p:cNvPr>
          <p:cNvSpPr/>
          <p:nvPr/>
        </p:nvSpPr>
        <p:spPr>
          <a:xfrm>
            <a:off x="1703650" y="4302483"/>
            <a:ext cx="10027783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WebRTC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（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Web Real-Time Communication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）是一种支持浏览器实时音视频通信的技术，其核心特性包括：</a:t>
            </a: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实时性 ：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WebRTC 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提供低延迟的点对点音视频传输能力，兼容多种操作系统，通过现代浏览器环境实现运行；</a:t>
            </a: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安全性 ：使用 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DTLS-SRTP 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加密协议保护音视频流的安全性，确保数据传输过程中的隐私和完整性；</a:t>
            </a: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多模态通信 ：无需安装插件，即可支持音视频传输，还能实现实时数据共享（如屏幕共享、文件传输）等。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0E935B2-822E-DA85-5712-59B96385BD94}"/>
              </a:ext>
            </a:extLst>
          </p:cNvPr>
          <p:cNvGrpSpPr>
            <a:grpSpLocks noChangeAspect="1"/>
          </p:cNvGrpSpPr>
          <p:nvPr/>
        </p:nvGrpSpPr>
        <p:grpSpPr>
          <a:xfrm>
            <a:off x="7296853" y="502155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8CED5FB4-3B4C-EE78-BF3E-4D81C0A09159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244470E2-8C09-15B4-7C30-CB63434C08FF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AB5DA3BF-2242-D9D4-298A-0AB3ED6100B2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17" name="图片 16" descr="图示&#10;&#10;AI 生成的内容可能不正确。">
            <a:extLst>
              <a:ext uri="{FF2B5EF4-FFF2-40B4-BE49-F238E27FC236}">
                <a16:creationId xmlns:a16="http://schemas.microsoft.com/office/drawing/2014/main" id="{BBD0F1B2-BDCE-D3C1-2F41-56D9B4964F5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7729" y="1587494"/>
            <a:ext cx="3496541" cy="2347685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770A152-985C-976A-F2B7-B9AAE3C0F0D1}"/>
              </a:ext>
            </a:extLst>
          </p:cNvPr>
          <p:cNvGrpSpPr/>
          <p:nvPr/>
        </p:nvGrpSpPr>
        <p:grpSpPr>
          <a:xfrm>
            <a:off x="460888" y="1401512"/>
            <a:ext cx="3601907" cy="2731400"/>
            <a:chOff x="460888" y="1359952"/>
            <a:chExt cx="3601907" cy="2731400"/>
          </a:xfrm>
        </p:grpSpPr>
        <p:pic>
          <p:nvPicPr>
            <p:cNvPr id="13" name="图片 12" descr="图示&#10;&#10;AI 生成的内容可能不正确。">
              <a:extLst>
                <a:ext uri="{FF2B5EF4-FFF2-40B4-BE49-F238E27FC236}">
                  <a16:creationId xmlns:a16="http://schemas.microsoft.com/office/drawing/2014/main" id="{DE7ACB8C-3CD0-6246-8635-472DEFF83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0888" y="1359952"/>
              <a:ext cx="3600000" cy="2731400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5D7B14E-5312-EB2B-1EDB-BBF7188F8250}"/>
                </a:ext>
              </a:extLst>
            </p:cNvPr>
            <p:cNvSpPr/>
            <p:nvPr/>
          </p:nvSpPr>
          <p:spPr>
            <a:xfrm rot="-1800000">
              <a:off x="3491676" y="1483815"/>
              <a:ext cx="569387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网页端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6F2CF59-30F4-B719-197D-3665CB4A3938}"/>
                </a:ext>
              </a:extLst>
            </p:cNvPr>
            <p:cNvSpPr/>
            <p:nvPr/>
          </p:nvSpPr>
          <p:spPr>
            <a:xfrm rot="-1800000">
              <a:off x="3493408" y="2950680"/>
              <a:ext cx="569387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浏览器</a:t>
              </a:r>
            </a:p>
          </p:txBody>
        </p:sp>
      </p:grpSp>
      <p:pic>
        <p:nvPicPr>
          <p:cNvPr id="11" name="图片 10" descr="2355 [转换]">
            <a:extLst>
              <a:ext uri="{FF2B5EF4-FFF2-40B4-BE49-F238E27FC236}">
                <a16:creationId xmlns:a16="http://schemas.microsoft.com/office/drawing/2014/main" id="{409CA359-BBA4-163C-59B2-146DC98CC5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0567" y="4222519"/>
            <a:ext cx="864000" cy="127802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43" h="3022">
                <a:moveTo>
                  <a:pt x="0" y="0"/>
                </a:moveTo>
                <a:lnTo>
                  <a:pt x="2043" y="0"/>
                </a:lnTo>
                <a:lnTo>
                  <a:pt x="2043" y="3004"/>
                </a:lnTo>
                <a:cubicBezTo>
                  <a:pt x="2012" y="2919"/>
                  <a:pt x="1705" y="2827"/>
                  <a:pt x="1517" y="2801"/>
                </a:cubicBezTo>
                <a:lnTo>
                  <a:pt x="1446" y="2640"/>
                </a:lnTo>
                <a:lnTo>
                  <a:pt x="1312" y="2757"/>
                </a:lnTo>
                <a:lnTo>
                  <a:pt x="1234" y="2767"/>
                </a:lnTo>
                <a:lnTo>
                  <a:pt x="1171" y="2729"/>
                </a:lnTo>
                <a:lnTo>
                  <a:pt x="931" y="2716"/>
                </a:lnTo>
                <a:lnTo>
                  <a:pt x="828" y="2723"/>
                </a:lnTo>
                <a:lnTo>
                  <a:pt x="718" y="2736"/>
                </a:lnTo>
                <a:lnTo>
                  <a:pt x="615" y="2757"/>
                </a:lnTo>
                <a:lnTo>
                  <a:pt x="512" y="2805"/>
                </a:lnTo>
                <a:lnTo>
                  <a:pt x="580" y="2750"/>
                </a:lnTo>
                <a:lnTo>
                  <a:pt x="473" y="2828"/>
                </a:lnTo>
                <a:cubicBezTo>
                  <a:pt x="278" y="2866"/>
                  <a:pt x="84" y="2970"/>
                  <a:pt x="76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DC66B02-B178-03A9-AB15-D3916B41B639}"/>
              </a:ext>
            </a:extLst>
          </p:cNvPr>
          <p:cNvSpPr txBox="1"/>
          <p:nvPr/>
        </p:nvSpPr>
        <p:spPr>
          <a:xfrm>
            <a:off x="340788" y="5527648"/>
            <a:ext cx="1185756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b="1" dirty="0">
                <a:solidFill>
                  <a:schemeClr val="bg1"/>
                </a:solidFill>
              </a:rPr>
              <a:t> ⇲ 相关软件著作权：</a:t>
            </a:r>
            <a:endParaRPr lang="en-US" altLang="zh-CN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微尘见影</a:t>
            </a:r>
            <a:r>
              <a:rPr lang="en-US" altLang="zh-CN" b="1" dirty="0">
                <a:solidFill>
                  <a:schemeClr val="bg1"/>
                </a:solidFill>
              </a:rPr>
              <a:t>-</a:t>
            </a:r>
            <a:r>
              <a:rPr lang="zh-CN" altLang="en-US" b="1" dirty="0">
                <a:solidFill>
                  <a:schemeClr val="bg1"/>
                </a:solidFill>
              </a:rPr>
              <a:t>实时消息通讯软件</a:t>
            </a:r>
            <a:r>
              <a:rPr lang="en-US" altLang="zh-CN" b="1" dirty="0">
                <a:solidFill>
                  <a:schemeClr val="bg1"/>
                </a:solidFill>
              </a:rPr>
              <a:t>[</a:t>
            </a:r>
            <a:r>
              <a:rPr lang="zh-CN" altLang="en-US" b="1" dirty="0">
                <a:solidFill>
                  <a:schemeClr val="bg1"/>
                </a:solidFill>
              </a:rPr>
              <a:t>简称：微尘见影</a:t>
            </a:r>
            <a:r>
              <a:rPr lang="en-US" altLang="zh-CN" b="1" dirty="0">
                <a:solidFill>
                  <a:schemeClr val="bg1"/>
                </a:solidFill>
              </a:rPr>
              <a:t>]V1.0》		|	</a:t>
            </a:r>
            <a:r>
              <a:rPr lang="zh-CN" altLang="en-US" b="1" dirty="0">
                <a:solidFill>
                  <a:schemeClr val="bg1"/>
                </a:solidFill>
              </a:rPr>
              <a:t>证书号： 软著登字第</a:t>
            </a:r>
            <a:r>
              <a:rPr lang="en-US" altLang="zh-CN" b="1" dirty="0">
                <a:solidFill>
                  <a:schemeClr val="bg1"/>
                </a:solidFill>
              </a:rPr>
              <a:t>15130715</a:t>
            </a:r>
            <a:r>
              <a:rPr lang="zh-CN" altLang="en-US" b="1" dirty="0">
                <a:solidFill>
                  <a:schemeClr val="bg1"/>
                </a:solidFill>
              </a:rPr>
              <a:t>号 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AADC970-E209-402B-1E6D-294C45183483}"/>
              </a:ext>
            </a:extLst>
          </p:cNvPr>
          <p:cNvSpPr txBox="1"/>
          <p:nvPr/>
        </p:nvSpPr>
        <p:spPr>
          <a:xfrm>
            <a:off x="8030094" y="338134"/>
            <a:ext cx="3600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点对点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信令传输机制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进行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音频、视频等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流媒体推流</a:t>
            </a:r>
            <a:endParaRPr lang="en-US" altLang="zh-CN" b="0" i="0" dirty="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异步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式编解码处理流程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浏览器环境，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内置可用</a:t>
            </a:r>
            <a:endParaRPr lang="en-US" altLang="zh-CN" b="0" i="0" dirty="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客户端开箱即用，易于部署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低耦合前后端分离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机制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确保</a:t>
            </a:r>
            <a:r>
              <a:rPr lang="en-US" altLang="zh-CN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『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媒体合成</a:t>
            </a:r>
            <a:r>
              <a:rPr lang="en-US" altLang="zh-CN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』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易用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且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可靠</a:t>
            </a:r>
            <a:endParaRPr lang="en-US" altLang="zh-CN" b="0" i="0" dirty="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7676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9016B-9726-4696-EC8A-75E8A4649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245DAAEA-B01E-A787-F157-BACCE92E10F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4C05BA10-2277-1285-B596-E17894ED580C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123E8FDE-CD3C-A96B-20A0-7C53E1D3DAF1}"/>
              </a:ext>
            </a:extLst>
          </p:cNvPr>
          <p:cNvSpPr>
            <a:spLocks noChangeAspect="1"/>
          </p:cNvSpPr>
          <p:nvPr/>
        </p:nvSpPr>
        <p:spPr>
          <a:xfrm>
            <a:off x="8395970" y="5170170"/>
            <a:ext cx="1951490" cy="360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85ED4D1D-F0CA-FD77-2EED-7C54173DAC27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白泽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深度伪造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内容鉴别系统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FF5D269-92A2-0C5E-9F2D-15C916A185E4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B857138-E02B-1997-D0FA-C9AE7B092A59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45C4D3E2-A20D-24E9-581A-E5C5F4326B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EDF1289A-1781-A40E-8979-B5019614494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合成</a:t>
            </a: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语音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检测：谛听窥音，破解语音替考检测难题</a:t>
            </a: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8D30844B-F4D0-AD95-4102-A400A86172AA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52736E58-9366-C9C2-3460-1209796C257B}"/>
              </a:ext>
            </a:extLst>
          </p:cNvPr>
          <p:cNvGrpSpPr/>
          <p:nvPr/>
        </p:nvGrpSpPr>
        <p:grpSpPr>
          <a:xfrm>
            <a:off x="6070299" y="1819387"/>
            <a:ext cx="761830" cy="307777"/>
            <a:chOff x="5653219" y="1035413"/>
            <a:chExt cx="761830" cy="307777"/>
          </a:xfrm>
        </p:grpSpPr>
        <p:sp>
          <p:nvSpPr>
            <p:cNvPr id="216" name="矩形 215">
              <a:extLst>
                <a:ext uri="{FF2B5EF4-FFF2-40B4-BE49-F238E27FC236}">
                  <a16:creationId xmlns:a16="http://schemas.microsoft.com/office/drawing/2014/main" id="{C9F56166-62A4-822B-E8DB-0B8AD608F5FC}"/>
                </a:ext>
              </a:extLst>
            </p:cNvPr>
            <p:cNvSpPr/>
            <p:nvPr/>
          </p:nvSpPr>
          <p:spPr>
            <a:xfrm>
              <a:off x="5708651" y="1035413"/>
              <a:ext cx="59343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LFCC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17" name="矩形: 圆角 13">
              <a:extLst>
                <a:ext uri="{FF2B5EF4-FFF2-40B4-BE49-F238E27FC236}">
                  <a16:creationId xmlns:a16="http://schemas.microsoft.com/office/drawing/2014/main" id="{F2C9BAB2-A075-6AB8-B641-F5F813B1BE52}"/>
                </a:ext>
              </a:extLst>
            </p:cNvPr>
            <p:cNvSpPr/>
            <p:nvPr/>
          </p:nvSpPr>
          <p:spPr>
            <a:xfrm>
              <a:off x="5653219" y="1044880"/>
              <a:ext cx="761830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218" name="矩形: 圆角 13">
            <a:extLst>
              <a:ext uri="{FF2B5EF4-FFF2-40B4-BE49-F238E27FC236}">
                <a16:creationId xmlns:a16="http://schemas.microsoft.com/office/drawing/2014/main" id="{1FDF5A9F-A690-CD09-9665-106B250CB5A4}"/>
              </a:ext>
            </a:extLst>
          </p:cNvPr>
          <p:cNvSpPr/>
          <p:nvPr/>
        </p:nvSpPr>
        <p:spPr>
          <a:xfrm>
            <a:off x="6070299" y="2199860"/>
            <a:ext cx="766739" cy="262217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8B7AB1F7-88E2-EEDA-4977-5923B3B309AA}"/>
              </a:ext>
            </a:extLst>
          </p:cNvPr>
          <p:cNvSpPr/>
          <p:nvPr/>
        </p:nvSpPr>
        <p:spPr>
          <a:xfrm>
            <a:off x="6159690" y="2191049"/>
            <a:ext cx="5277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CQT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0" name="矩形: 圆角 13">
            <a:extLst>
              <a:ext uri="{FF2B5EF4-FFF2-40B4-BE49-F238E27FC236}">
                <a16:creationId xmlns:a16="http://schemas.microsoft.com/office/drawing/2014/main" id="{0C28C6E2-7F72-FA52-B72B-23365CD957CB}"/>
              </a:ext>
            </a:extLst>
          </p:cNvPr>
          <p:cNvSpPr/>
          <p:nvPr/>
        </p:nvSpPr>
        <p:spPr>
          <a:xfrm>
            <a:off x="6071970" y="2544198"/>
            <a:ext cx="766738" cy="262217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95D28112-6740-A5B1-9034-111AED675B75}"/>
              </a:ext>
            </a:extLst>
          </p:cNvPr>
          <p:cNvSpPr/>
          <p:nvPr/>
        </p:nvSpPr>
        <p:spPr>
          <a:xfrm>
            <a:off x="6098312" y="2539125"/>
            <a:ext cx="657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MFCC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2" name="矩形: 圆角 13">
            <a:extLst>
              <a:ext uri="{FF2B5EF4-FFF2-40B4-BE49-F238E27FC236}">
                <a16:creationId xmlns:a16="http://schemas.microsoft.com/office/drawing/2014/main" id="{74EEF05B-41CC-3987-4305-0F33A30325AC}"/>
              </a:ext>
            </a:extLst>
          </p:cNvPr>
          <p:cNvSpPr/>
          <p:nvPr/>
        </p:nvSpPr>
        <p:spPr>
          <a:xfrm>
            <a:off x="6067601" y="2912081"/>
            <a:ext cx="787986" cy="272680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3" name="矩形 222">
            <a:extLst>
              <a:ext uri="{FF2B5EF4-FFF2-40B4-BE49-F238E27FC236}">
                <a16:creationId xmlns:a16="http://schemas.microsoft.com/office/drawing/2014/main" id="{46E3839E-4A0F-11FB-2E20-C89F509063C9}"/>
              </a:ext>
            </a:extLst>
          </p:cNvPr>
          <p:cNvSpPr/>
          <p:nvPr/>
        </p:nvSpPr>
        <p:spPr>
          <a:xfrm>
            <a:off x="6163430" y="2861943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……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FA586EC7-E0D6-17FE-4847-F4B25375F89E}"/>
              </a:ext>
            </a:extLst>
          </p:cNvPr>
          <p:cNvGrpSpPr/>
          <p:nvPr/>
        </p:nvGrpSpPr>
        <p:grpSpPr>
          <a:xfrm>
            <a:off x="5976300" y="3276159"/>
            <a:ext cx="974947" cy="307777"/>
            <a:chOff x="5562030" y="1035744"/>
            <a:chExt cx="945824" cy="307777"/>
          </a:xfrm>
        </p:grpSpPr>
        <p:sp>
          <p:nvSpPr>
            <p:cNvPr id="225" name="矩形 224">
              <a:extLst>
                <a:ext uri="{FF2B5EF4-FFF2-40B4-BE49-F238E27FC236}">
                  <a16:creationId xmlns:a16="http://schemas.microsoft.com/office/drawing/2014/main" id="{EA1FA641-C898-E387-E524-AA61E08992D4}"/>
                </a:ext>
              </a:extLst>
            </p:cNvPr>
            <p:cNvSpPr/>
            <p:nvPr/>
          </p:nvSpPr>
          <p:spPr>
            <a:xfrm>
              <a:off x="5562030" y="1035744"/>
              <a:ext cx="945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Wav2vec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26" name="矩形: 圆角 13">
              <a:extLst>
                <a:ext uri="{FF2B5EF4-FFF2-40B4-BE49-F238E27FC236}">
                  <a16:creationId xmlns:a16="http://schemas.microsoft.com/office/drawing/2014/main" id="{D00D3D45-1FDE-2535-5782-0D1300321200}"/>
                </a:ext>
              </a:extLst>
            </p:cNvPr>
            <p:cNvSpPr/>
            <p:nvPr/>
          </p:nvSpPr>
          <p:spPr>
            <a:xfrm>
              <a:off x="5645817" y="1043890"/>
              <a:ext cx="791097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9C8EC2F1-43A8-27F2-7A21-C240E58369B4}"/>
              </a:ext>
            </a:extLst>
          </p:cNvPr>
          <p:cNvGrpSpPr/>
          <p:nvPr/>
        </p:nvGrpSpPr>
        <p:grpSpPr>
          <a:xfrm>
            <a:off x="6007367" y="3622883"/>
            <a:ext cx="868782" cy="309707"/>
            <a:chOff x="5594084" y="1043890"/>
            <a:chExt cx="842830" cy="309707"/>
          </a:xfrm>
        </p:grpSpPr>
        <p:sp>
          <p:nvSpPr>
            <p:cNvPr id="228" name="矩形 227">
              <a:extLst>
                <a:ext uri="{FF2B5EF4-FFF2-40B4-BE49-F238E27FC236}">
                  <a16:creationId xmlns:a16="http://schemas.microsoft.com/office/drawing/2014/main" id="{989F34B1-B326-2CB5-6779-2063DCA7D220}"/>
                </a:ext>
              </a:extLst>
            </p:cNvPr>
            <p:cNvSpPr/>
            <p:nvPr/>
          </p:nvSpPr>
          <p:spPr>
            <a:xfrm>
              <a:off x="5594084" y="1045820"/>
              <a:ext cx="8385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HuBERT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29" name="矩形: 圆角 13">
              <a:extLst>
                <a:ext uri="{FF2B5EF4-FFF2-40B4-BE49-F238E27FC236}">
                  <a16:creationId xmlns:a16="http://schemas.microsoft.com/office/drawing/2014/main" id="{9C81E88A-5AC2-A536-136B-C92342ADB52B}"/>
                </a:ext>
              </a:extLst>
            </p:cNvPr>
            <p:cNvSpPr/>
            <p:nvPr/>
          </p:nvSpPr>
          <p:spPr>
            <a:xfrm>
              <a:off x="5645817" y="1043890"/>
              <a:ext cx="791097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230" name="组合 229">
            <a:extLst>
              <a:ext uri="{FF2B5EF4-FFF2-40B4-BE49-F238E27FC236}">
                <a16:creationId xmlns:a16="http://schemas.microsoft.com/office/drawing/2014/main" id="{904CCB62-DDC8-8746-BD30-72D4A0E97E52}"/>
              </a:ext>
            </a:extLst>
          </p:cNvPr>
          <p:cNvGrpSpPr/>
          <p:nvPr/>
        </p:nvGrpSpPr>
        <p:grpSpPr>
          <a:xfrm>
            <a:off x="6035457" y="3961252"/>
            <a:ext cx="872355" cy="309552"/>
            <a:chOff x="5629497" y="1044880"/>
            <a:chExt cx="815136" cy="309552"/>
          </a:xfrm>
        </p:grpSpPr>
        <p:sp>
          <p:nvSpPr>
            <p:cNvPr id="231" name="矩形 230">
              <a:extLst>
                <a:ext uri="{FF2B5EF4-FFF2-40B4-BE49-F238E27FC236}">
                  <a16:creationId xmlns:a16="http://schemas.microsoft.com/office/drawing/2014/main" id="{1DCB0C5D-B93C-D20B-7028-0A27B530FC42}"/>
                </a:ext>
              </a:extLst>
            </p:cNvPr>
            <p:cNvSpPr/>
            <p:nvPr/>
          </p:nvSpPr>
          <p:spPr>
            <a:xfrm>
              <a:off x="5629497" y="1046655"/>
              <a:ext cx="81513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SincNet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32" name="矩形: 圆角 13">
              <a:extLst>
                <a:ext uri="{FF2B5EF4-FFF2-40B4-BE49-F238E27FC236}">
                  <a16:creationId xmlns:a16="http://schemas.microsoft.com/office/drawing/2014/main" id="{550C790E-A05E-B0B5-C6AE-96B8973078EE}"/>
                </a:ext>
              </a:extLst>
            </p:cNvPr>
            <p:cNvSpPr/>
            <p:nvPr/>
          </p:nvSpPr>
          <p:spPr>
            <a:xfrm>
              <a:off x="5653219" y="1044880"/>
              <a:ext cx="761830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233" name="矩形: 圆角 13">
            <a:extLst>
              <a:ext uri="{FF2B5EF4-FFF2-40B4-BE49-F238E27FC236}">
                <a16:creationId xmlns:a16="http://schemas.microsoft.com/office/drawing/2014/main" id="{CA865894-A2EE-FA6F-0092-B9ECFB1714EB}"/>
              </a:ext>
            </a:extLst>
          </p:cNvPr>
          <p:cNvSpPr/>
          <p:nvPr/>
        </p:nvSpPr>
        <p:spPr>
          <a:xfrm>
            <a:off x="6050677" y="4295304"/>
            <a:ext cx="827446" cy="272680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34" name="矩形 233">
            <a:extLst>
              <a:ext uri="{FF2B5EF4-FFF2-40B4-BE49-F238E27FC236}">
                <a16:creationId xmlns:a16="http://schemas.microsoft.com/office/drawing/2014/main" id="{E71BC5D4-7ABD-AC50-02E3-572105CF8DBF}"/>
              </a:ext>
            </a:extLst>
          </p:cNvPr>
          <p:cNvSpPr/>
          <p:nvPr/>
        </p:nvSpPr>
        <p:spPr>
          <a:xfrm>
            <a:off x="6159578" y="4228818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……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35" name="图形 27">
            <a:extLst>
              <a:ext uri="{FF2B5EF4-FFF2-40B4-BE49-F238E27FC236}">
                <a16:creationId xmlns:a16="http://schemas.microsoft.com/office/drawing/2014/main" id="{571AE2E0-0748-D1C7-9DBA-A3F7AB548491}"/>
              </a:ext>
            </a:extLst>
          </p:cNvPr>
          <p:cNvSpPr/>
          <p:nvPr/>
        </p:nvSpPr>
        <p:spPr>
          <a:xfrm rot="16200000" flipV="1">
            <a:off x="7089635" y="3472878"/>
            <a:ext cx="565383" cy="745691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36" name="矩形 235">
            <a:extLst>
              <a:ext uri="{FF2B5EF4-FFF2-40B4-BE49-F238E27FC236}">
                <a16:creationId xmlns:a16="http://schemas.microsoft.com/office/drawing/2014/main" id="{CA5E409F-8700-4175-9A12-6C1ABDBCD41A}"/>
              </a:ext>
            </a:extLst>
          </p:cNvPr>
          <p:cNvSpPr/>
          <p:nvPr/>
        </p:nvSpPr>
        <p:spPr>
          <a:xfrm>
            <a:off x="6904716" y="2403991"/>
            <a:ext cx="8002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</a:rPr>
              <a:t>输入</a:t>
            </a:r>
          </a:p>
        </p:txBody>
      </p:sp>
      <p:grpSp>
        <p:nvGrpSpPr>
          <p:cNvPr id="237" name="图形 2">
            <a:extLst>
              <a:ext uri="{FF2B5EF4-FFF2-40B4-BE49-F238E27FC236}">
                <a16:creationId xmlns:a16="http://schemas.microsoft.com/office/drawing/2014/main" id="{B47D34D5-1DDF-73C8-86D0-80983F7F7E5C}"/>
              </a:ext>
            </a:extLst>
          </p:cNvPr>
          <p:cNvGrpSpPr/>
          <p:nvPr/>
        </p:nvGrpSpPr>
        <p:grpSpPr>
          <a:xfrm>
            <a:off x="4743127" y="5112249"/>
            <a:ext cx="2690007" cy="583726"/>
            <a:chOff x="6492955" y="785550"/>
            <a:chExt cx="5698751" cy="1216863"/>
          </a:xfrm>
        </p:grpSpPr>
        <p:sp>
          <p:nvSpPr>
            <p:cNvPr id="238" name="任意多边形: 形状 237">
              <a:extLst>
                <a:ext uri="{FF2B5EF4-FFF2-40B4-BE49-F238E27FC236}">
                  <a16:creationId xmlns:a16="http://schemas.microsoft.com/office/drawing/2014/main" id="{989FA659-F55B-6292-61F2-C3483113C4C5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39" name="任意多边形: 形状 238">
              <a:extLst>
                <a:ext uri="{FF2B5EF4-FFF2-40B4-BE49-F238E27FC236}">
                  <a16:creationId xmlns:a16="http://schemas.microsoft.com/office/drawing/2014/main" id="{267060C7-FA3F-2BE6-47BE-7E1E8A50EA70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40" name="任意多边形: 形状 239">
              <a:extLst>
                <a:ext uri="{FF2B5EF4-FFF2-40B4-BE49-F238E27FC236}">
                  <a16:creationId xmlns:a16="http://schemas.microsoft.com/office/drawing/2014/main" id="{8DBE471A-731F-591C-FFD4-3F0CE5861071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41" name="任意多边形: 形状 240">
              <a:extLst>
                <a:ext uri="{FF2B5EF4-FFF2-40B4-BE49-F238E27FC236}">
                  <a16:creationId xmlns:a16="http://schemas.microsoft.com/office/drawing/2014/main" id="{57044897-6473-4DDF-969B-1C094096CC57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42" name="任意多边形: 形状 241">
              <a:extLst>
                <a:ext uri="{FF2B5EF4-FFF2-40B4-BE49-F238E27FC236}">
                  <a16:creationId xmlns:a16="http://schemas.microsoft.com/office/drawing/2014/main" id="{04E6A937-8D2F-6AD0-0F50-5254667ACCBE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pic>
        <p:nvPicPr>
          <p:cNvPr id="243" name="图片 242" descr="黑暗中的光&#10;&#10;描述已自动生成">
            <a:extLst>
              <a:ext uri="{FF2B5EF4-FFF2-40B4-BE49-F238E27FC236}">
                <a16:creationId xmlns:a16="http://schemas.microsoft.com/office/drawing/2014/main" id="{A7706D0E-F9D7-4D36-0FB6-1496207F2B7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1218"/>
          <a:stretch>
            <a:fillRect/>
          </a:stretch>
        </p:blipFill>
        <p:spPr>
          <a:xfrm>
            <a:off x="4984737" y="4895081"/>
            <a:ext cx="1797443" cy="393742"/>
          </a:xfrm>
          <a:prstGeom prst="rect">
            <a:avLst/>
          </a:prstGeom>
        </p:spPr>
      </p:pic>
      <p:pic>
        <p:nvPicPr>
          <p:cNvPr id="244" name="图片 243" descr="黑暗中的光&#10;&#10;描述已自动生成">
            <a:extLst>
              <a:ext uri="{FF2B5EF4-FFF2-40B4-BE49-F238E27FC236}">
                <a16:creationId xmlns:a16="http://schemas.microsoft.com/office/drawing/2014/main" id="{71A2D1E8-6A22-3432-21DC-7FDF0027EBF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7951" y="5564592"/>
            <a:ext cx="2401726" cy="252539"/>
          </a:xfrm>
          <a:prstGeom prst="rect">
            <a:avLst/>
          </a:prstGeom>
        </p:spPr>
      </p:pic>
      <p:sp>
        <p:nvSpPr>
          <p:cNvPr id="245" name="文本框 244">
            <a:extLst>
              <a:ext uri="{FF2B5EF4-FFF2-40B4-BE49-F238E27FC236}">
                <a16:creationId xmlns:a16="http://schemas.microsoft.com/office/drawing/2014/main" id="{2777E64D-9978-A879-B8F0-9A861DE3B007}"/>
              </a:ext>
            </a:extLst>
          </p:cNvPr>
          <p:cNvSpPr txBox="1"/>
          <p:nvPr/>
        </p:nvSpPr>
        <p:spPr>
          <a:xfrm>
            <a:off x="5092321" y="5209339"/>
            <a:ext cx="1997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200" b="1" spc="100" dirty="0">
                <a:gradFill>
                  <a:gsLst>
                    <a:gs pos="0">
                      <a:schemeClr val="bg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汉仪雅酷黑W" panose="02010600030101010101" charset="-122"/>
                <a:ea typeface="汉仪雅酷黑W" panose="02010600030101010101" charset="-122"/>
              </a:rPr>
              <a:t>声纹伪造特征</a:t>
            </a:r>
            <a:endParaRPr kumimoji="0" lang="zh-CN" altLang="en-US" sz="2200" b="1" i="0" u="none" strike="noStrike" kern="1200" cap="none" spc="100" normalizeH="0" noProof="0" dirty="0">
              <a:ln>
                <a:noFill/>
              </a:ln>
              <a:gradFill>
                <a:gsLst>
                  <a:gs pos="0">
                    <a:schemeClr val="bg1"/>
                  </a:gs>
                  <a:gs pos="100000">
                    <a:schemeClr val="accent3"/>
                  </a:gs>
                </a:gsLst>
                <a:lin ang="5400000" scaled="1"/>
              </a:gra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pic>
        <p:nvPicPr>
          <p:cNvPr id="246" name="图片 245">
            <a:extLst>
              <a:ext uri="{FF2B5EF4-FFF2-40B4-BE49-F238E27FC236}">
                <a16:creationId xmlns:a16="http://schemas.microsoft.com/office/drawing/2014/main" id="{0C082DA1-9AF4-E143-46E9-ED91C52969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4001" y="1831217"/>
            <a:ext cx="3961904" cy="2469391"/>
          </a:xfrm>
          <a:prstGeom prst="rect">
            <a:avLst/>
          </a:prstGeom>
        </p:spPr>
      </p:pic>
      <p:pic>
        <p:nvPicPr>
          <p:cNvPr id="247" name="图片 246">
            <a:extLst>
              <a:ext uri="{FF2B5EF4-FFF2-40B4-BE49-F238E27FC236}">
                <a16:creationId xmlns:a16="http://schemas.microsoft.com/office/drawing/2014/main" id="{BC9B58A2-72B2-EDB4-3990-8E90548EAA6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73673" y="3312571"/>
            <a:ext cx="655146" cy="1050164"/>
          </a:xfrm>
          <a:prstGeom prst="rect">
            <a:avLst/>
          </a:prstGeom>
        </p:spPr>
      </p:pic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42EA8527-4592-833D-24DA-9935087D205A}"/>
              </a:ext>
            </a:extLst>
          </p:cNvPr>
          <p:cNvGrpSpPr/>
          <p:nvPr/>
        </p:nvGrpSpPr>
        <p:grpSpPr>
          <a:xfrm>
            <a:off x="5330548" y="1867884"/>
            <a:ext cx="494157" cy="1282457"/>
            <a:chOff x="4986947" y="1369588"/>
            <a:chExt cx="494157" cy="1244919"/>
          </a:xfrm>
        </p:grpSpPr>
        <p:sp>
          <p:nvSpPr>
            <p:cNvPr id="251" name="矩形 250">
              <a:extLst>
                <a:ext uri="{FF2B5EF4-FFF2-40B4-BE49-F238E27FC236}">
                  <a16:creationId xmlns:a16="http://schemas.microsoft.com/office/drawing/2014/main" id="{2E1A678F-592E-D50B-9252-0BD7AB70E180}"/>
                </a:ext>
              </a:extLst>
            </p:cNvPr>
            <p:cNvSpPr/>
            <p:nvPr/>
          </p:nvSpPr>
          <p:spPr>
            <a:xfrm>
              <a:off x="5040209" y="1414178"/>
              <a:ext cx="41549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手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工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特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征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52" name="矩形: 圆角 13">
              <a:extLst>
                <a:ext uri="{FF2B5EF4-FFF2-40B4-BE49-F238E27FC236}">
                  <a16:creationId xmlns:a16="http://schemas.microsoft.com/office/drawing/2014/main" id="{78A1A942-486D-FD77-B4A9-059B328C2F58}"/>
                </a:ext>
              </a:extLst>
            </p:cNvPr>
            <p:cNvSpPr/>
            <p:nvPr/>
          </p:nvSpPr>
          <p:spPr>
            <a:xfrm>
              <a:off x="4986947" y="1369588"/>
              <a:ext cx="494157" cy="1244919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253" name="组合 252">
            <a:extLst>
              <a:ext uri="{FF2B5EF4-FFF2-40B4-BE49-F238E27FC236}">
                <a16:creationId xmlns:a16="http://schemas.microsoft.com/office/drawing/2014/main" id="{33553BBF-B7B4-24A1-4B22-61A52FAD1037}"/>
              </a:ext>
            </a:extLst>
          </p:cNvPr>
          <p:cNvGrpSpPr/>
          <p:nvPr/>
        </p:nvGrpSpPr>
        <p:grpSpPr>
          <a:xfrm>
            <a:off x="5330850" y="3254228"/>
            <a:ext cx="494157" cy="1282457"/>
            <a:chOff x="4986947" y="1369588"/>
            <a:chExt cx="494157" cy="1244919"/>
          </a:xfrm>
        </p:grpSpPr>
        <p:sp>
          <p:nvSpPr>
            <p:cNvPr id="254" name="矩形 253">
              <a:extLst>
                <a:ext uri="{FF2B5EF4-FFF2-40B4-BE49-F238E27FC236}">
                  <a16:creationId xmlns:a16="http://schemas.microsoft.com/office/drawing/2014/main" id="{3F01FF0D-C2E5-0E0A-1EB9-8434D51FB268}"/>
                </a:ext>
              </a:extLst>
            </p:cNvPr>
            <p:cNvSpPr/>
            <p:nvPr/>
          </p:nvSpPr>
          <p:spPr>
            <a:xfrm>
              <a:off x="5040209" y="1414178"/>
              <a:ext cx="415498" cy="11651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深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度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特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征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55" name="矩形: 圆角 13">
              <a:extLst>
                <a:ext uri="{FF2B5EF4-FFF2-40B4-BE49-F238E27FC236}">
                  <a16:creationId xmlns:a16="http://schemas.microsoft.com/office/drawing/2014/main" id="{8EE507ED-58A8-80FD-0C78-1E31CDE5411E}"/>
                </a:ext>
              </a:extLst>
            </p:cNvPr>
            <p:cNvSpPr/>
            <p:nvPr/>
          </p:nvSpPr>
          <p:spPr>
            <a:xfrm>
              <a:off x="4986947" y="1369588"/>
              <a:ext cx="494157" cy="1244919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256" name="图形 27">
            <a:extLst>
              <a:ext uri="{FF2B5EF4-FFF2-40B4-BE49-F238E27FC236}">
                <a16:creationId xmlns:a16="http://schemas.microsoft.com/office/drawing/2014/main" id="{54A67706-60A6-3531-788F-3140BB0C143E}"/>
              </a:ext>
            </a:extLst>
          </p:cNvPr>
          <p:cNvSpPr/>
          <p:nvPr/>
        </p:nvSpPr>
        <p:spPr>
          <a:xfrm rot="16200000" flipV="1">
            <a:off x="4588721" y="3451731"/>
            <a:ext cx="565383" cy="787985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57" name="矩形 256">
            <a:extLst>
              <a:ext uri="{FF2B5EF4-FFF2-40B4-BE49-F238E27FC236}">
                <a16:creationId xmlns:a16="http://schemas.microsoft.com/office/drawing/2014/main" id="{B9A8473B-771E-50FB-A8DA-97F0AF992E70}"/>
              </a:ext>
            </a:extLst>
          </p:cNvPr>
          <p:cNvSpPr/>
          <p:nvPr/>
        </p:nvSpPr>
        <p:spPr>
          <a:xfrm>
            <a:off x="4459102" y="2403991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  <a:sym typeface="+mn-ea"/>
              </a:rPr>
              <a:t>提取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6000" endA="300" endPos="45500" dir="5400000" sy="-100000" algn="bl" rotWithShape="0"/>
              </a:effectLst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j-ea"/>
            </a:endParaRPr>
          </a:p>
        </p:txBody>
      </p:sp>
      <p:pic>
        <p:nvPicPr>
          <p:cNvPr id="258" name="图片 257">
            <a:extLst>
              <a:ext uri="{FF2B5EF4-FFF2-40B4-BE49-F238E27FC236}">
                <a16:creationId xmlns:a16="http://schemas.microsoft.com/office/drawing/2014/main" id="{49FB12EE-8C9B-DABF-F666-700C0D75B00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452" y="2161593"/>
            <a:ext cx="3214445" cy="2213224"/>
          </a:xfrm>
          <a:prstGeom prst="rect">
            <a:avLst/>
          </a:prstGeom>
        </p:spPr>
      </p:pic>
      <p:cxnSp>
        <p:nvCxnSpPr>
          <p:cNvPr id="259" name="直接箭头连接符 258">
            <a:extLst>
              <a:ext uri="{FF2B5EF4-FFF2-40B4-BE49-F238E27FC236}">
                <a16:creationId xmlns:a16="http://schemas.microsoft.com/office/drawing/2014/main" id="{3F14B472-2A6A-4EA8-7C8C-493067A42313}"/>
              </a:ext>
            </a:extLst>
          </p:cNvPr>
          <p:cNvCxnSpPr/>
          <p:nvPr/>
        </p:nvCxnSpPr>
        <p:spPr>
          <a:xfrm>
            <a:off x="1695709" y="3632336"/>
            <a:ext cx="310059" cy="114585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直接箭头连接符 259">
            <a:extLst>
              <a:ext uri="{FF2B5EF4-FFF2-40B4-BE49-F238E27FC236}">
                <a16:creationId xmlns:a16="http://schemas.microsoft.com/office/drawing/2014/main" id="{2A60A7AD-A0D9-37F4-FA6D-BA0F2AD480DC}"/>
              </a:ext>
            </a:extLst>
          </p:cNvPr>
          <p:cNvCxnSpPr/>
          <p:nvPr/>
        </p:nvCxnSpPr>
        <p:spPr>
          <a:xfrm flipV="1">
            <a:off x="1690197" y="3771737"/>
            <a:ext cx="315571" cy="90280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接箭头连接符 260">
            <a:extLst>
              <a:ext uri="{FF2B5EF4-FFF2-40B4-BE49-F238E27FC236}">
                <a16:creationId xmlns:a16="http://schemas.microsoft.com/office/drawing/2014/main" id="{8A869512-5595-7E0D-4CAC-6B9959ED1CF2}"/>
              </a:ext>
            </a:extLst>
          </p:cNvPr>
          <p:cNvCxnSpPr/>
          <p:nvPr/>
        </p:nvCxnSpPr>
        <p:spPr>
          <a:xfrm>
            <a:off x="1955171" y="2454292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直接箭头连接符 261">
            <a:extLst>
              <a:ext uri="{FF2B5EF4-FFF2-40B4-BE49-F238E27FC236}">
                <a16:creationId xmlns:a16="http://schemas.microsoft.com/office/drawing/2014/main" id="{7F702C82-813F-81F3-4903-F293B531E1D3}"/>
              </a:ext>
            </a:extLst>
          </p:cNvPr>
          <p:cNvCxnSpPr/>
          <p:nvPr/>
        </p:nvCxnSpPr>
        <p:spPr>
          <a:xfrm>
            <a:off x="2648630" y="2454292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接箭头连接符 262">
            <a:extLst>
              <a:ext uri="{FF2B5EF4-FFF2-40B4-BE49-F238E27FC236}">
                <a16:creationId xmlns:a16="http://schemas.microsoft.com/office/drawing/2014/main" id="{6F5EACB8-2802-69B7-C082-8458E70788B1}"/>
              </a:ext>
            </a:extLst>
          </p:cNvPr>
          <p:cNvCxnSpPr/>
          <p:nvPr/>
        </p:nvCxnSpPr>
        <p:spPr>
          <a:xfrm>
            <a:off x="2309391" y="2464062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箭头连接符 263">
            <a:extLst>
              <a:ext uri="{FF2B5EF4-FFF2-40B4-BE49-F238E27FC236}">
                <a16:creationId xmlns:a16="http://schemas.microsoft.com/office/drawing/2014/main" id="{BA42004E-50F3-908F-FCAE-E2B7BA6DFE2E}"/>
              </a:ext>
            </a:extLst>
          </p:cNvPr>
          <p:cNvCxnSpPr/>
          <p:nvPr/>
        </p:nvCxnSpPr>
        <p:spPr>
          <a:xfrm>
            <a:off x="3012158" y="2451247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箭头连接符 264">
            <a:extLst>
              <a:ext uri="{FF2B5EF4-FFF2-40B4-BE49-F238E27FC236}">
                <a16:creationId xmlns:a16="http://schemas.microsoft.com/office/drawing/2014/main" id="{C45716DD-B23C-4E7B-1D79-6DCE52AA80CE}"/>
              </a:ext>
            </a:extLst>
          </p:cNvPr>
          <p:cNvCxnSpPr/>
          <p:nvPr/>
        </p:nvCxnSpPr>
        <p:spPr>
          <a:xfrm flipV="1">
            <a:off x="3354487" y="2236572"/>
            <a:ext cx="348776" cy="194083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箭头连接符 265">
            <a:extLst>
              <a:ext uri="{FF2B5EF4-FFF2-40B4-BE49-F238E27FC236}">
                <a16:creationId xmlns:a16="http://schemas.microsoft.com/office/drawing/2014/main" id="{50025A18-E6AC-C82E-9153-2ADC7DA363A6}"/>
              </a:ext>
            </a:extLst>
          </p:cNvPr>
          <p:cNvCxnSpPr/>
          <p:nvPr/>
        </p:nvCxnSpPr>
        <p:spPr>
          <a:xfrm>
            <a:off x="3348010" y="2437582"/>
            <a:ext cx="348776" cy="194083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箭头连接符 266">
            <a:extLst>
              <a:ext uri="{FF2B5EF4-FFF2-40B4-BE49-F238E27FC236}">
                <a16:creationId xmlns:a16="http://schemas.microsoft.com/office/drawing/2014/main" id="{7D1B1692-AA78-4C8C-0CE5-6CDFBE20DD78}"/>
              </a:ext>
            </a:extLst>
          </p:cNvPr>
          <p:cNvCxnSpPr/>
          <p:nvPr/>
        </p:nvCxnSpPr>
        <p:spPr>
          <a:xfrm flipV="1">
            <a:off x="2654643" y="2864685"/>
            <a:ext cx="1033419" cy="169586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箭头连接符 267">
            <a:extLst>
              <a:ext uri="{FF2B5EF4-FFF2-40B4-BE49-F238E27FC236}">
                <a16:creationId xmlns:a16="http://schemas.microsoft.com/office/drawing/2014/main" id="{B16B7065-B362-84F5-25FA-12998AC8747E}"/>
              </a:ext>
            </a:extLst>
          </p:cNvPr>
          <p:cNvCxnSpPr/>
          <p:nvPr/>
        </p:nvCxnSpPr>
        <p:spPr>
          <a:xfrm>
            <a:off x="2654642" y="3035955"/>
            <a:ext cx="1033419" cy="169586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箭头连接符 268">
            <a:extLst>
              <a:ext uri="{FF2B5EF4-FFF2-40B4-BE49-F238E27FC236}">
                <a16:creationId xmlns:a16="http://schemas.microsoft.com/office/drawing/2014/main" id="{D6B9C412-1443-3589-F928-E402E8572816}"/>
              </a:ext>
            </a:extLst>
          </p:cNvPr>
          <p:cNvCxnSpPr/>
          <p:nvPr/>
        </p:nvCxnSpPr>
        <p:spPr>
          <a:xfrm flipV="1">
            <a:off x="3095536" y="3553349"/>
            <a:ext cx="622738" cy="429979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箭头连接符 269">
            <a:extLst>
              <a:ext uri="{FF2B5EF4-FFF2-40B4-BE49-F238E27FC236}">
                <a16:creationId xmlns:a16="http://schemas.microsoft.com/office/drawing/2014/main" id="{6B8D45D7-6487-5D3F-DFC8-A6F620BF0C01}"/>
              </a:ext>
            </a:extLst>
          </p:cNvPr>
          <p:cNvCxnSpPr/>
          <p:nvPr/>
        </p:nvCxnSpPr>
        <p:spPr>
          <a:xfrm>
            <a:off x="3095535" y="3983219"/>
            <a:ext cx="601251" cy="397212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1" name="图片 270">
            <a:extLst>
              <a:ext uri="{FF2B5EF4-FFF2-40B4-BE49-F238E27FC236}">
                <a16:creationId xmlns:a16="http://schemas.microsoft.com/office/drawing/2014/main" id="{42044177-79DD-FF8D-29FE-D0F00E2F2F2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1290" y="2191110"/>
            <a:ext cx="496646" cy="1050164"/>
          </a:xfrm>
          <a:prstGeom prst="rect">
            <a:avLst/>
          </a:prstGeom>
        </p:spPr>
      </p:pic>
      <p:pic>
        <p:nvPicPr>
          <p:cNvPr id="272" name="图片 271">
            <a:extLst>
              <a:ext uri="{FF2B5EF4-FFF2-40B4-BE49-F238E27FC236}">
                <a16:creationId xmlns:a16="http://schemas.microsoft.com/office/drawing/2014/main" id="{A8A75315-45E4-8B2A-AF68-92F0273AA68B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1690" y="2841526"/>
            <a:ext cx="496646" cy="1050164"/>
          </a:xfrm>
          <a:prstGeom prst="rect">
            <a:avLst/>
          </a:prstGeom>
        </p:spPr>
      </p:pic>
      <p:pic>
        <p:nvPicPr>
          <p:cNvPr id="273" name="图片 272">
            <a:extLst>
              <a:ext uri="{FF2B5EF4-FFF2-40B4-BE49-F238E27FC236}">
                <a16:creationId xmlns:a16="http://schemas.microsoft.com/office/drawing/2014/main" id="{3ACC1684-1FBE-F1D2-7582-634D1238189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64979" y="2528038"/>
            <a:ext cx="496646" cy="1050164"/>
          </a:xfrm>
          <a:prstGeom prst="rect">
            <a:avLst/>
          </a:prstGeom>
        </p:spPr>
      </p:pic>
      <p:sp>
        <p:nvSpPr>
          <p:cNvPr id="274" name="矩形: 圆角 13">
            <a:extLst>
              <a:ext uri="{FF2B5EF4-FFF2-40B4-BE49-F238E27FC236}">
                <a16:creationId xmlns:a16="http://schemas.microsoft.com/office/drawing/2014/main" id="{35FC24C6-8BAC-8746-D412-444E16B86818}"/>
              </a:ext>
            </a:extLst>
          </p:cNvPr>
          <p:cNvSpPr txBox="1"/>
          <p:nvPr/>
        </p:nvSpPr>
        <p:spPr>
          <a:xfrm>
            <a:off x="1207817" y="2812310"/>
            <a:ext cx="632024" cy="387071"/>
          </a:xfrm>
          <a:prstGeom prst="roundRect">
            <a:avLst>
              <a:gd name="adj" fmla="val 9512"/>
            </a:avLst>
          </a:prstGeom>
          <a:noFill/>
          <a:ln w="12700" cap="flat" cmpd="sng" algn="ctr"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6000" endA="300" endPos="45500" dir="5400000" sy="-100000" algn="bl" rotWithShape="0"/>
              </a:effectLst>
              <a:uLnTx/>
              <a:uFillTx/>
              <a:latin typeface="汉仪雅酷黑W" panose="02010600030101010101" charset="-122"/>
              <a:ea typeface="汉仪雅酷黑W" panose="02010600030101010101" charset="-122"/>
              <a:cs typeface="+mj-ea"/>
            </a:endParaRPr>
          </a:p>
        </p:txBody>
      </p:sp>
      <p:cxnSp>
        <p:nvCxnSpPr>
          <p:cNvPr id="275" name="直接箭头连接符 274">
            <a:extLst>
              <a:ext uri="{FF2B5EF4-FFF2-40B4-BE49-F238E27FC236}">
                <a16:creationId xmlns:a16="http://schemas.microsoft.com/office/drawing/2014/main" id="{FF350EA5-957A-0799-2934-0A49593F7D28}"/>
              </a:ext>
            </a:extLst>
          </p:cNvPr>
          <p:cNvCxnSpPr>
            <a:stCxn id="274" idx="2"/>
          </p:cNvCxnSpPr>
          <p:nvPr/>
        </p:nvCxnSpPr>
        <p:spPr>
          <a:xfrm>
            <a:off x="1523829" y="3199381"/>
            <a:ext cx="1944" cy="39555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箭头连接符 275">
            <a:extLst>
              <a:ext uri="{FF2B5EF4-FFF2-40B4-BE49-F238E27FC236}">
                <a16:creationId xmlns:a16="http://schemas.microsoft.com/office/drawing/2014/main" id="{D76E91F9-F5CC-8B21-7D09-A9ED729318BE}"/>
              </a:ext>
            </a:extLst>
          </p:cNvPr>
          <p:cNvCxnSpPr/>
          <p:nvPr/>
        </p:nvCxnSpPr>
        <p:spPr>
          <a:xfrm>
            <a:off x="1836906" y="3026170"/>
            <a:ext cx="62592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加号 276">
            <a:extLst>
              <a:ext uri="{FF2B5EF4-FFF2-40B4-BE49-F238E27FC236}">
                <a16:creationId xmlns:a16="http://schemas.microsoft.com/office/drawing/2014/main" id="{F9FA319B-B611-4CAE-D096-971930FFE107}"/>
              </a:ext>
            </a:extLst>
          </p:cNvPr>
          <p:cNvSpPr/>
          <p:nvPr/>
        </p:nvSpPr>
        <p:spPr>
          <a:xfrm>
            <a:off x="572587" y="2893125"/>
            <a:ext cx="258286" cy="258286"/>
          </a:xfrm>
          <a:prstGeom prst="mathPlus">
            <a:avLst/>
          </a:prstGeom>
          <a:solidFill>
            <a:srgbClr val="ADF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cxnSp>
        <p:nvCxnSpPr>
          <p:cNvPr id="278" name="直接连接符 277">
            <a:extLst>
              <a:ext uri="{FF2B5EF4-FFF2-40B4-BE49-F238E27FC236}">
                <a16:creationId xmlns:a16="http://schemas.microsoft.com/office/drawing/2014/main" id="{37A0C83A-2FAA-F07B-3221-DB5BD6F79998}"/>
              </a:ext>
            </a:extLst>
          </p:cNvPr>
          <p:cNvCxnSpPr/>
          <p:nvPr/>
        </p:nvCxnSpPr>
        <p:spPr>
          <a:xfrm>
            <a:off x="3805191" y="2528038"/>
            <a:ext cx="374630" cy="127496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直接连接符 278">
            <a:extLst>
              <a:ext uri="{FF2B5EF4-FFF2-40B4-BE49-F238E27FC236}">
                <a16:creationId xmlns:a16="http://schemas.microsoft.com/office/drawing/2014/main" id="{E0A08B25-1769-3046-C4B0-32BA724EBFD8}"/>
              </a:ext>
            </a:extLst>
          </p:cNvPr>
          <p:cNvCxnSpPr/>
          <p:nvPr/>
        </p:nvCxnSpPr>
        <p:spPr>
          <a:xfrm>
            <a:off x="3832162" y="2526122"/>
            <a:ext cx="364732" cy="25647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直接连接符 279">
            <a:extLst>
              <a:ext uri="{FF2B5EF4-FFF2-40B4-BE49-F238E27FC236}">
                <a16:creationId xmlns:a16="http://schemas.microsoft.com/office/drawing/2014/main" id="{8A63F28A-1927-6E37-36B0-785228E68474}"/>
              </a:ext>
            </a:extLst>
          </p:cNvPr>
          <p:cNvCxnSpPr/>
          <p:nvPr/>
        </p:nvCxnSpPr>
        <p:spPr>
          <a:xfrm>
            <a:off x="3806525" y="2527018"/>
            <a:ext cx="367420" cy="12118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直接连接符 280">
            <a:extLst>
              <a:ext uri="{FF2B5EF4-FFF2-40B4-BE49-F238E27FC236}">
                <a16:creationId xmlns:a16="http://schemas.microsoft.com/office/drawing/2014/main" id="{A5D56C04-0FF5-A9A8-2DBA-B2823934CED4}"/>
              </a:ext>
            </a:extLst>
          </p:cNvPr>
          <p:cNvCxnSpPr/>
          <p:nvPr/>
        </p:nvCxnSpPr>
        <p:spPr>
          <a:xfrm flipV="1">
            <a:off x="3841248" y="2915064"/>
            <a:ext cx="304988" cy="226729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接连接符 281">
            <a:extLst>
              <a:ext uri="{FF2B5EF4-FFF2-40B4-BE49-F238E27FC236}">
                <a16:creationId xmlns:a16="http://schemas.microsoft.com/office/drawing/2014/main" id="{EEB24314-926D-9FDA-A7E0-5D2FF9C9DDAA}"/>
              </a:ext>
            </a:extLst>
          </p:cNvPr>
          <p:cNvCxnSpPr/>
          <p:nvPr/>
        </p:nvCxnSpPr>
        <p:spPr>
          <a:xfrm flipV="1">
            <a:off x="3841248" y="3097917"/>
            <a:ext cx="269184" cy="6204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直接连接符 282">
            <a:extLst>
              <a:ext uri="{FF2B5EF4-FFF2-40B4-BE49-F238E27FC236}">
                <a16:creationId xmlns:a16="http://schemas.microsoft.com/office/drawing/2014/main" id="{50773402-F477-85EA-4D79-3992E937B54F}"/>
              </a:ext>
            </a:extLst>
          </p:cNvPr>
          <p:cNvCxnSpPr/>
          <p:nvPr/>
        </p:nvCxnSpPr>
        <p:spPr>
          <a:xfrm>
            <a:off x="3841959" y="3141665"/>
            <a:ext cx="289479" cy="21980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直接连接符 283">
            <a:extLst>
              <a:ext uri="{FF2B5EF4-FFF2-40B4-BE49-F238E27FC236}">
                <a16:creationId xmlns:a16="http://schemas.microsoft.com/office/drawing/2014/main" id="{A7A7F9FE-1470-0A7B-6ED2-57239788D93C}"/>
              </a:ext>
            </a:extLst>
          </p:cNvPr>
          <p:cNvCxnSpPr/>
          <p:nvPr/>
        </p:nvCxnSpPr>
        <p:spPr>
          <a:xfrm flipV="1">
            <a:off x="3832162" y="3384718"/>
            <a:ext cx="270809" cy="21814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连接符 284">
            <a:extLst>
              <a:ext uri="{FF2B5EF4-FFF2-40B4-BE49-F238E27FC236}">
                <a16:creationId xmlns:a16="http://schemas.microsoft.com/office/drawing/2014/main" id="{2F790AD9-A81E-948E-096B-2280F05BA614}"/>
              </a:ext>
            </a:extLst>
          </p:cNvPr>
          <p:cNvCxnSpPr/>
          <p:nvPr/>
        </p:nvCxnSpPr>
        <p:spPr>
          <a:xfrm flipV="1">
            <a:off x="3832010" y="3488677"/>
            <a:ext cx="327989" cy="11603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直接连接符 285">
            <a:extLst>
              <a:ext uri="{FF2B5EF4-FFF2-40B4-BE49-F238E27FC236}">
                <a16:creationId xmlns:a16="http://schemas.microsoft.com/office/drawing/2014/main" id="{94D014DE-DBA0-922A-22CB-D08FF461BC12}"/>
              </a:ext>
            </a:extLst>
          </p:cNvPr>
          <p:cNvCxnSpPr/>
          <p:nvPr/>
        </p:nvCxnSpPr>
        <p:spPr>
          <a:xfrm flipV="1">
            <a:off x="3831834" y="3564934"/>
            <a:ext cx="342111" cy="4701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直接箭头连接符 286">
            <a:extLst>
              <a:ext uri="{FF2B5EF4-FFF2-40B4-BE49-F238E27FC236}">
                <a16:creationId xmlns:a16="http://schemas.microsoft.com/office/drawing/2014/main" id="{0EAF4E15-59DE-6349-950A-0D9AF04E0E5D}"/>
              </a:ext>
            </a:extLst>
          </p:cNvPr>
          <p:cNvCxnSpPr/>
          <p:nvPr/>
        </p:nvCxnSpPr>
        <p:spPr>
          <a:xfrm>
            <a:off x="1500519" y="2448628"/>
            <a:ext cx="26907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接连接符 287">
            <a:extLst>
              <a:ext uri="{FF2B5EF4-FFF2-40B4-BE49-F238E27FC236}">
                <a16:creationId xmlns:a16="http://schemas.microsoft.com/office/drawing/2014/main" id="{AECBC9A2-C859-BCD0-C193-09CB6E56E769}"/>
              </a:ext>
            </a:extLst>
          </p:cNvPr>
          <p:cNvCxnSpPr>
            <a:endCxn id="274" idx="0"/>
          </p:cNvCxnSpPr>
          <p:nvPr/>
        </p:nvCxnSpPr>
        <p:spPr>
          <a:xfrm>
            <a:off x="1512602" y="2444475"/>
            <a:ext cx="11227" cy="36783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接连接符 288">
            <a:extLst>
              <a:ext uri="{FF2B5EF4-FFF2-40B4-BE49-F238E27FC236}">
                <a16:creationId xmlns:a16="http://schemas.microsoft.com/office/drawing/2014/main" id="{E16EA724-1727-C922-1C7A-FCEA4CD255BD}"/>
              </a:ext>
            </a:extLst>
          </p:cNvPr>
          <p:cNvCxnSpPr/>
          <p:nvPr/>
        </p:nvCxnSpPr>
        <p:spPr>
          <a:xfrm>
            <a:off x="1093942" y="2694868"/>
            <a:ext cx="1279" cy="7086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直接连接符 289">
            <a:extLst>
              <a:ext uri="{FF2B5EF4-FFF2-40B4-BE49-F238E27FC236}">
                <a16:creationId xmlns:a16="http://schemas.microsoft.com/office/drawing/2014/main" id="{5E3DC31C-FC79-4DE7-BCD8-E558E9A05F3B}"/>
              </a:ext>
            </a:extLst>
          </p:cNvPr>
          <p:cNvCxnSpPr/>
          <p:nvPr/>
        </p:nvCxnSpPr>
        <p:spPr>
          <a:xfrm flipV="1">
            <a:off x="978336" y="2697319"/>
            <a:ext cx="12389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直接连接符 290">
            <a:extLst>
              <a:ext uri="{FF2B5EF4-FFF2-40B4-BE49-F238E27FC236}">
                <a16:creationId xmlns:a16="http://schemas.microsoft.com/office/drawing/2014/main" id="{F485CF2F-BD98-18B8-A899-9407CB20A4B2}"/>
              </a:ext>
            </a:extLst>
          </p:cNvPr>
          <p:cNvCxnSpPr/>
          <p:nvPr/>
        </p:nvCxnSpPr>
        <p:spPr>
          <a:xfrm>
            <a:off x="967692" y="3392527"/>
            <a:ext cx="1365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直接连接符 291">
            <a:extLst>
              <a:ext uri="{FF2B5EF4-FFF2-40B4-BE49-F238E27FC236}">
                <a16:creationId xmlns:a16="http://schemas.microsoft.com/office/drawing/2014/main" id="{6A09C6DB-7E19-C55B-4CAE-2EF3B7CDCE35}"/>
              </a:ext>
            </a:extLst>
          </p:cNvPr>
          <p:cNvCxnSpPr/>
          <p:nvPr/>
        </p:nvCxnSpPr>
        <p:spPr>
          <a:xfrm>
            <a:off x="1086536" y="3016420"/>
            <a:ext cx="1365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矩形 292">
            <a:extLst>
              <a:ext uri="{FF2B5EF4-FFF2-40B4-BE49-F238E27FC236}">
                <a16:creationId xmlns:a16="http://schemas.microsoft.com/office/drawing/2014/main" id="{3D47618B-5139-87A7-ED61-8710E308680F}"/>
              </a:ext>
            </a:extLst>
          </p:cNvPr>
          <p:cNvSpPr/>
          <p:nvPr/>
        </p:nvSpPr>
        <p:spPr>
          <a:xfrm>
            <a:off x="397149" y="3513791"/>
            <a:ext cx="7232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自融合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4" name="矩形 293">
            <a:extLst>
              <a:ext uri="{FF2B5EF4-FFF2-40B4-BE49-F238E27FC236}">
                <a16:creationId xmlns:a16="http://schemas.microsoft.com/office/drawing/2014/main" id="{11914E85-B23F-3458-B471-BC3920B81843}"/>
              </a:ext>
            </a:extLst>
          </p:cNvPr>
          <p:cNvSpPr/>
          <p:nvPr/>
        </p:nvSpPr>
        <p:spPr>
          <a:xfrm>
            <a:off x="911273" y="3994586"/>
            <a:ext cx="11721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二维特征语谱图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5" name="矩形 294">
            <a:extLst>
              <a:ext uri="{FF2B5EF4-FFF2-40B4-BE49-F238E27FC236}">
                <a16:creationId xmlns:a16="http://schemas.microsoft.com/office/drawing/2014/main" id="{5FE865A9-27E5-5552-22AC-54E2534E7ADB}"/>
              </a:ext>
            </a:extLst>
          </p:cNvPr>
          <p:cNvSpPr/>
          <p:nvPr/>
        </p:nvSpPr>
        <p:spPr>
          <a:xfrm>
            <a:off x="1166992" y="3188269"/>
            <a:ext cx="40107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STFT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特征</a:t>
            </a:r>
            <a:endParaRPr kumimoji="0" lang="en-US" altLang="zh-C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转换</a:t>
            </a:r>
            <a:endParaRPr kumimoji="0" lang="zh-CN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6" name="文本框 295">
            <a:extLst>
              <a:ext uri="{FF2B5EF4-FFF2-40B4-BE49-F238E27FC236}">
                <a16:creationId xmlns:a16="http://schemas.microsoft.com/office/drawing/2014/main" id="{A94D0608-5541-C344-F2FA-2334D4ADA9B1}"/>
              </a:ext>
            </a:extLst>
          </p:cNvPr>
          <p:cNvSpPr txBox="1"/>
          <p:nvPr/>
        </p:nvSpPr>
        <p:spPr>
          <a:xfrm>
            <a:off x="3832997" y="2162403"/>
            <a:ext cx="369332" cy="70117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汉仪雅酷黑W" panose="02010600030101010101" charset="-122"/>
                <a:cs typeface="+mn-cs"/>
              </a:rPr>
              <a:t>······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7" name="文本框 296">
            <a:extLst>
              <a:ext uri="{FF2B5EF4-FFF2-40B4-BE49-F238E27FC236}">
                <a16:creationId xmlns:a16="http://schemas.microsoft.com/office/drawing/2014/main" id="{B61F0548-7E7B-4AA9-BEA8-5AE65154DEA6}"/>
              </a:ext>
            </a:extLst>
          </p:cNvPr>
          <p:cNvSpPr txBox="1"/>
          <p:nvPr/>
        </p:nvSpPr>
        <p:spPr>
          <a:xfrm>
            <a:off x="3834419" y="3800145"/>
            <a:ext cx="369332" cy="70117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汉仪雅酷黑W" panose="02010600030101010101" charset="-122"/>
                <a:cs typeface="+mn-cs"/>
              </a:rPr>
              <a:t>······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grpSp>
        <p:nvGrpSpPr>
          <p:cNvPr id="298" name="组合 297">
            <a:extLst>
              <a:ext uri="{FF2B5EF4-FFF2-40B4-BE49-F238E27FC236}">
                <a16:creationId xmlns:a16="http://schemas.microsoft.com/office/drawing/2014/main" id="{B746A786-2067-8017-C9A6-5F346C96661F}"/>
              </a:ext>
            </a:extLst>
          </p:cNvPr>
          <p:cNvGrpSpPr/>
          <p:nvPr/>
        </p:nvGrpSpPr>
        <p:grpSpPr>
          <a:xfrm>
            <a:off x="-233700" y="4472218"/>
            <a:ext cx="5268166" cy="1293225"/>
            <a:chOff x="-284346" y="4217979"/>
            <a:chExt cx="5268166" cy="1293225"/>
          </a:xfrm>
        </p:grpSpPr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087E346E-093B-E567-F1A0-FEC49627C43B}"/>
                </a:ext>
              </a:extLst>
            </p:cNvPr>
            <p:cNvSpPr/>
            <p:nvPr/>
          </p:nvSpPr>
          <p:spPr>
            <a:xfrm rot="5400000">
              <a:off x="1856636" y="2715280"/>
              <a:ext cx="863259" cy="3868658"/>
            </a:xfrm>
            <a:custGeom>
              <a:avLst/>
              <a:gdLst>
                <a:gd name="connsiteX0" fmla="*/ 533181 w 533181"/>
                <a:gd name="connsiteY0" fmla="*/ 0 h 1706880"/>
                <a:gd name="connsiteX1" fmla="*/ 533181 w 533181"/>
                <a:gd name="connsiteY1" fmla="*/ 1706880 h 1706880"/>
                <a:gd name="connsiteX2" fmla="*/ 497033 w 533181"/>
                <a:gd name="connsiteY2" fmla="*/ 1651109 h 1706880"/>
                <a:gd name="connsiteX3" fmla="*/ 427682 w 533181"/>
                <a:gd name="connsiteY3" fmla="*/ 1421737 h 1706880"/>
                <a:gd name="connsiteX4" fmla="*/ 80443 w 533181"/>
                <a:gd name="connsiteY4" fmla="*/ 908417 h 1706880"/>
                <a:gd name="connsiteX5" fmla="*/ 0 w 533181"/>
                <a:gd name="connsiteY5" fmla="*/ 863589 h 1706880"/>
                <a:gd name="connsiteX6" fmla="*/ 7247 w 533181"/>
                <a:gd name="connsiteY6" fmla="*/ 189553 h 1706880"/>
                <a:gd name="connsiteX7" fmla="*/ 72180 w 533181"/>
                <a:gd name="connsiteY7" fmla="*/ 184808 h 1706880"/>
                <a:gd name="connsiteX8" fmla="*/ 471193 w 533181"/>
                <a:gd name="connsiteY8" fmla="*/ 28853 h 1706880"/>
                <a:gd name="connsiteX9" fmla="*/ 486213 w 533181"/>
                <a:gd name="connsiteY9" fmla="*/ 15656 h 1706880"/>
                <a:gd name="connsiteX0-1" fmla="*/ 525927 w 533181"/>
                <a:gd name="connsiteY0-2" fmla="*/ 0 h 2408360"/>
                <a:gd name="connsiteX1-3" fmla="*/ 533181 w 533181"/>
                <a:gd name="connsiteY1-4" fmla="*/ 2408360 h 2408360"/>
                <a:gd name="connsiteX2-5" fmla="*/ 497033 w 533181"/>
                <a:gd name="connsiteY2-6" fmla="*/ 2352589 h 2408360"/>
                <a:gd name="connsiteX3-7" fmla="*/ 427682 w 533181"/>
                <a:gd name="connsiteY3-8" fmla="*/ 2123217 h 2408360"/>
                <a:gd name="connsiteX4-9" fmla="*/ 80443 w 533181"/>
                <a:gd name="connsiteY4-10" fmla="*/ 1609897 h 2408360"/>
                <a:gd name="connsiteX5-11" fmla="*/ 0 w 533181"/>
                <a:gd name="connsiteY5-12" fmla="*/ 1565069 h 2408360"/>
                <a:gd name="connsiteX6-13" fmla="*/ 7247 w 533181"/>
                <a:gd name="connsiteY6-14" fmla="*/ 891033 h 2408360"/>
                <a:gd name="connsiteX7-15" fmla="*/ 72180 w 533181"/>
                <a:gd name="connsiteY7-16" fmla="*/ 886288 h 2408360"/>
                <a:gd name="connsiteX8-17" fmla="*/ 471193 w 533181"/>
                <a:gd name="connsiteY8-18" fmla="*/ 730333 h 2408360"/>
                <a:gd name="connsiteX9-19" fmla="*/ 486213 w 533181"/>
                <a:gd name="connsiteY9-20" fmla="*/ 717136 h 2408360"/>
                <a:gd name="connsiteX10" fmla="*/ 525927 w 533181"/>
                <a:gd name="connsiteY10" fmla="*/ 0 h 2408360"/>
                <a:gd name="connsiteX0-21" fmla="*/ 525927 w 533181"/>
                <a:gd name="connsiteY0-22" fmla="*/ 0 h 2408360"/>
                <a:gd name="connsiteX1-23" fmla="*/ 533181 w 533181"/>
                <a:gd name="connsiteY1-24" fmla="*/ 2408360 h 2408360"/>
                <a:gd name="connsiteX2-25" fmla="*/ 497033 w 533181"/>
                <a:gd name="connsiteY2-26" fmla="*/ 2352589 h 2408360"/>
                <a:gd name="connsiteX3-27" fmla="*/ 427682 w 533181"/>
                <a:gd name="connsiteY3-28" fmla="*/ 2123217 h 2408360"/>
                <a:gd name="connsiteX4-29" fmla="*/ 80443 w 533181"/>
                <a:gd name="connsiteY4-30" fmla="*/ 1609897 h 2408360"/>
                <a:gd name="connsiteX5-31" fmla="*/ 0 w 533181"/>
                <a:gd name="connsiteY5-32" fmla="*/ 1565069 h 2408360"/>
                <a:gd name="connsiteX6-33" fmla="*/ 7247 w 533181"/>
                <a:gd name="connsiteY6-34" fmla="*/ 891033 h 2408360"/>
                <a:gd name="connsiteX7-35" fmla="*/ 72180 w 533181"/>
                <a:gd name="connsiteY7-36" fmla="*/ 886288 h 2408360"/>
                <a:gd name="connsiteX8-37" fmla="*/ 471193 w 533181"/>
                <a:gd name="connsiteY8-38" fmla="*/ 730333 h 2408360"/>
                <a:gd name="connsiteX9-39" fmla="*/ 457188 w 533181"/>
                <a:gd name="connsiteY9-40" fmla="*/ 104937 h 2408360"/>
                <a:gd name="connsiteX10-41" fmla="*/ 525927 w 533181"/>
                <a:gd name="connsiteY10-42" fmla="*/ 0 h 2408360"/>
                <a:gd name="connsiteX0-43" fmla="*/ 525927 w 533181"/>
                <a:gd name="connsiteY0-44" fmla="*/ 0 h 2408360"/>
                <a:gd name="connsiteX1-45" fmla="*/ 533181 w 533181"/>
                <a:gd name="connsiteY1-46" fmla="*/ 2408360 h 2408360"/>
                <a:gd name="connsiteX2-47" fmla="*/ 497033 w 533181"/>
                <a:gd name="connsiteY2-48" fmla="*/ 2352589 h 2408360"/>
                <a:gd name="connsiteX3-49" fmla="*/ 427682 w 533181"/>
                <a:gd name="connsiteY3-50" fmla="*/ 2123217 h 2408360"/>
                <a:gd name="connsiteX4-51" fmla="*/ 80443 w 533181"/>
                <a:gd name="connsiteY4-52" fmla="*/ 1609897 h 2408360"/>
                <a:gd name="connsiteX5-53" fmla="*/ 0 w 533181"/>
                <a:gd name="connsiteY5-54" fmla="*/ 1565069 h 2408360"/>
                <a:gd name="connsiteX6-55" fmla="*/ 7247 w 533181"/>
                <a:gd name="connsiteY6-56" fmla="*/ 891033 h 2408360"/>
                <a:gd name="connsiteX7-57" fmla="*/ 72180 w 533181"/>
                <a:gd name="connsiteY7-58" fmla="*/ 886288 h 2408360"/>
                <a:gd name="connsiteX8-59" fmla="*/ 471196 w 533181"/>
                <a:gd name="connsiteY8-60" fmla="*/ 445490 h 2408360"/>
                <a:gd name="connsiteX9-61" fmla="*/ 457188 w 533181"/>
                <a:gd name="connsiteY9-62" fmla="*/ 104937 h 2408360"/>
                <a:gd name="connsiteX10-63" fmla="*/ 525927 w 533181"/>
                <a:gd name="connsiteY10-64" fmla="*/ 0 h 2408360"/>
                <a:gd name="connsiteX0-65" fmla="*/ 525927 w 533181"/>
                <a:gd name="connsiteY0-66" fmla="*/ 0 h 2408360"/>
                <a:gd name="connsiteX1-67" fmla="*/ 533181 w 533181"/>
                <a:gd name="connsiteY1-68" fmla="*/ 2408360 h 2408360"/>
                <a:gd name="connsiteX2-69" fmla="*/ 497033 w 533181"/>
                <a:gd name="connsiteY2-70" fmla="*/ 2352589 h 2408360"/>
                <a:gd name="connsiteX3-71" fmla="*/ 427682 w 533181"/>
                <a:gd name="connsiteY3-72" fmla="*/ 2123217 h 2408360"/>
                <a:gd name="connsiteX4-73" fmla="*/ 80443 w 533181"/>
                <a:gd name="connsiteY4-74" fmla="*/ 1609897 h 2408360"/>
                <a:gd name="connsiteX5-75" fmla="*/ 0 w 533181"/>
                <a:gd name="connsiteY5-76" fmla="*/ 1565069 h 2408360"/>
                <a:gd name="connsiteX6-77" fmla="*/ 7247 w 533181"/>
                <a:gd name="connsiteY6-78" fmla="*/ 891033 h 2408360"/>
                <a:gd name="connsiteX7-79" fmla="*/ 72180 w 533181"/>
                <a:gd name="connsiteY7-80" fmla="*/ 886288 h 2408360"/>
                <a:gd name="connsiteX8-81" fmla="*/ 442171 w 533181"/>
                <a:gd name="connsiteY8-82" fmla="*/ 432736 h 2408360"/>
                <a:gd name="connsiteX9-83" fmla="*/ 457188 w 533181"/>
                <a:gd name="connsiteY9-84" fmla="*/ 104937 h 2408360"/>
                <a:gd name="connsiteX10-85" fmla="*/ 525927 w 533181"/>
                <a:gd name="connsiteY10-86" fmla="*/ 0 h 2408360"/>
                <a:gd name="connsiteX0-87" fmla="*/ 525927 w 533181"/>
                <a:gd name="connsiteY0-88" fmla="*/ 0 h 2408360"/>
                <a:gd name="connsiteX1-89" fmla="*/ 533181 w 533181"/>
                <a:gd name="connsiteY1-90" fmla="*/ 2408360 h 2408360"/>
                <a:gd name="connsiteX2-91" fmla="*/ 497033 w 533181"/>
                <a:gd name="connsiteY2-92" fmla="*/ 2352589 h 2408360"/>
                <a:gd name="connsiteX3-93" fmla="*/ 427682 w 533181"/>
                <a:gd name="connsiteY3-94" fmla="*/ 2123217 h 2408360"/>
                <a:gd name="connsiteX4-95" fmla="*/ 80443 w 533181"/>
                <a:gd name="connsiteY4-96" fmla="*/ 1609897 h 2408360"/>
                <a:gd name="connsiteX5-97" fmla="*/ 0 w 533181"/>
                <a:gd name="connsiteY5-98" fmla="*/ 1565069 h 2408360"/>
                <a:gd name="connsiteX6-99" fmla="*/ 7247 w 533181"/>
                <a:gd name="connsiteY6-100" fmla="*/ 891033 h 2408360"/>
                <a:gd name="connsiteX7-101" fmla="*/ 72180 w 533181"/>
                <a:gd name="connsiteY7-102" fmla="*/ 886288 h 2408360"/>
                <a:gd name="connsiteX8-103" fmla="*/ 405888 w 533181"/>
                <a:gd name="connsiteY8-104" fmla="*/ 424233 h 2408360"/>
                <a:gd name="connsiteX9-105" fmla="*/ 457188 w 533181"/>
                <a:gd name="connsiteY9-106" fmla="*/ 104937 h 2408360"/>
                <a:gd name="connsiteX10-107" fmla="*/ 525927 w 533181"/>
                <a:gd name="connsiteY10-108" fmla="*/ 0 h 2408360"/>
                <a:gd name="connsiteX0-109" fmla="*/ 525927 w 533181"/>
                <a:gd name="connsiteY0-110" fmla="*/ 0 h 2408360"/>
                <a:gd name="connsiteX1-111" fmla="*/ 533181 w 533181"/>
                <a:gd name="connsiteY1-112" fmla="*/ 2408360 h 2408360"/>
                <a:gd name="connsiteX2-113" fmla="*/ 497033 w 533181"/>
                <a:gd name="connsiteY2-114" fmla="*/ 2352589 h 2408360"/>
                <a:gd name="connsiteX3-115" fmla="*/ 427682 w 533181"/>
                <a:gd name="connsiteY3-116" fmla="*/ 2123217 h 2408360"/>
                <a:gd name="connsiteX4-117" fmla="*/ 80443 w 533181"/>
                <a:gd name="connsiteY4-118" fmla="*/ 1609897 h 2408360"/>
                <a:gd name="connsiteX5-119" fmla="*/ 0 w 533181"/>
                <a:gd name="connsiteY5-120" fmla="*/ 1565069 h 2408360"/>
                <a:gd name="connsiteX6-121" fmla="*/ 7247 w 533181"/>
                <a:gd name="connsiteY6-122" fmla="*/ 891033 h 2408360"/>
                <a:gd name="connsiteX7-123" fmla="*/ 72180 w 533181"/>
                <a:gd name="connsiteY7-124" fmla="*/ 886288 h 2408360"/>
                <a:gd name="connsiteX8-125" fmla="*/ 405888 w 533181"/>
                <a:gd name="connsiteY8-126" fmla="*/ 424233 h 2408360"/>
                <a:gd name="connsiteX9-127" fmla="*/ 478962 w 533181"/>
                <a:gd name="connsiteY9-128" fmla="*/ 126193 h 2408360"/>
                <a:gd name="connsiteX10-129" fmla="*/ 525927 w 533181"/>
                <a:gd name="connsiteY10-130" fmla="*/ 0 h 2408360"/>
                <a:gd name="connsiteX0-131" fmla="*/ 525927 w 533181"/>
                <a:gd name="connsiteY0-132" fmla="*/ 0 h 2408360"/>
                <a:gd name="connsiteX1-133" fmla="*/ 533181 w 533181"/>
                <a:gd name="connsiteY1-134" fmla="*/ 2408360 h 2408360"/>
                <a:gd name="connsiteX2-135" fmla="*/ 497033 w 533181"/>
                <a:gd name="connsiteY2-136" fmla="*/ 2352589 h 2408360"/>
                <a:gd name="connsiteX3-137" fmla="*/ 427682 w 533181"/>
                <a:gd name="connsiteY3-138" fmla="*/ 2123217 h 2408360"/>
                <a:gd name="connsiteX4-139" fmla="*/ 80443 w 533181"/>
                <a:gd name="connsiteY4-140" fmla="*/ 1609897 h 2408360"/>
                <a:gd name="connsiteX5-141" fmla="*/ 0 w 533181"/>
                <a:gd name="connsiteY5-142" fmla="*/ 1565069 h 2408360"/>
                <a:gd name="connsiteX6-143" fmla="*/ 7247 w 533181"/>
                <a:gd name="connsiteY6-144" fmla="*/ 891033 h 2408360"/>
                <a:gd name="connsiteX7-145" fmla="*/ 108469 w 533181"/>
                <a:gd name="connsiteY7-146" fmla="*/ 843774 h 2408360"/>
                <a:gd name="connsiteX8-147" fmla="*/ 405888 w 533181"/>
                <a:gd name="connsiteY8-148" fmla="*/ 424233 h 2408360"/>
                <a:gd name="connsiteX9-149" fmla="*/ 478962 w 533181"/>
                <a:gd name="connsiteY9-150" fmla="*/ 126193 h 2408360"/>
                <a:gd name="connsiteX10-151" fmla="*/ 525927 w 533181"/>
                <a:gd name="connsiteY10-152" fmla="*/ 0 h 2408360"/>
                <a:gd name="connsiteX0-153" fmla="*/ 525927 w 533181"/>
                <a:gd name="connsiteY0-154" fmla="*/ 0 h 2408360"/>
                <a:gd name="connsiteX1-155" fmla="*/ 533181 w 533181"/>
                <a:gd name="connsiteY1-156" fmla="*/ 2408360 h 2408360"/>
                <a:gd name="connsiteX2-157" fmla="*/ 497033 w 533181"/>
                <a:gd name="connsiteY2-158" fmla="*/ 2352589 h 2408360"/>
                <a:gd name="connsiteX3-159" fmla="*/ 427682 w 533181"/>
                <a:gd name="connsiteY3-160" fmla="*/ 2123217 h 2408360"/>
                <a:gd name="connsiteX4-161" fmla="*/ 80443 w 533181"/>
                <a:gd name="connsiteY4-162" fmla="*/ 1609897 h 2408360"/>
                <a:gd name="connsiteX5-163" fmla="*/ 0 w 533181"/>
                <a:gd name="connsiteY5-164" fmla="*/ 1565069 h 2408360"/>
                <a:gd name="connsiteX6-165" fmla="*/ 7247 w 533181"/>
                <a:gd name="connsiteY6-166" fmla="*/ 891033 h 2408360"/>
                <a:gd name="connsiteX7-167" fmla="*/ 108469 w 533181"/>
                <a:gd name="connsiteY7-168" fmla="*/ 843774 h 2408360"/>
                <a:gd name="connsiteX8-169" fmla="*/ 405891 w 533181"/>
                <a:gd name="connsiteY8-170" fmla="*/ 411478 h 2408360"/>
                <a:gd name="connsiteX9-171" fmla="*/ 478962 w 533181"/>
                <a:gd name="connsiteY9-172" fmla="*/ 126193 h 2408360"/>
                <a:gd name="connsiteX10-173" fmla="*/ 525927 w 533181"/>
                <a:gd name="connsiteY10-174" fmla="*/ 0 h 2408360"/>
                <a:gd name="connsiteX0-175" fmla="*/ 525927 w 533181"/>
                <a:gd name="connsiteY0-176" fmla="*/ 0 h 2408360"/>
                <a:gd name="connsiteX1-177" fmla="*/ 533181 w 533181"/>
                <a:gd name="connsiteY1-178" fmla="*/ 2408360 h 2408360"/>
                <a:gd name="connsiteX2-179" fmla="*/ 497033 w 533181"/>
                <a:gd name="connsiteY2-180" fmla="*/ 2352589 h 2408360"/>
                <a:gd name="connsiteX3-181" fmla="*/ 427682 w 533181"/>
                <a:gd name="connsiteY3-182" fmla="*/ 2123217 h 2408360"/>
                <a:gd name="connsiteX4-183" fmla="*/ 80443 w 533181"/>
                <a:gd name="connsiteY4-184" fmla="*/ 1609897 h 2408360"/>
                <a:gd name="connsiteX5-185" fmla="*/ 0 w 533181"/>
                <a:gd name="connsiteY5-186" fmla="*/ 1565069 h 2408360"/>
                <a:gd name="connsiteX6-187" fmla="*/ 7247 w 533181"/>
                <a:gd name="connsiteY6-188" fmla="*/ 891033 h 2408360"/>
                <a:gd name="connsiteX7-189" fmla="*/ 108469 w 533181"/>
                <a:gd name="connsiteY7-190" fmla="*/ 843774 h 2408360"/>
                <a:gd name="connsiteX8-191" fmla="*/ 405891 w 533181"/>
                <a:gd name="connsiteY8-192" fmla="*/ 411478 h 2408360"/>
                <a:gd name="connsiteX9-193" fmla="*/ 478962 w 533181"/>
                <a:gd name="connsiteY9-194" fmla="*/ 126193 h 2408360"/>
                <a:gd name="connsiteX10-195" fmla="*/ 525927 w 533181"/>
                <a:gd name="connsiteY10-196" fmla="*/ 0 h 2408360"/>
                <a:gd name="connsiteX0-197" fmla="*/ 525927 w 533181"/>
                <a:gd name="connsiteY0-198" fmla="*/ 0 h 2408360"/>
                <a:gd name="connsiteX1-199" fmla="*/ 533181 w 533181"/>
                <a:gd name="connsiteY1-200" fmla="*/ 2408360 h 2408360"/>
                <a:gd name="connsiteX2-201" fmla="*/ 497033 w 533181"/>
                <a:gd name="connsiteY2-202" fmla="*/ 2352589 h 2408360"/>
                <a:gd name="connsiteX3-203" fmla="*/ 427682 w 533181"/>
                <a:gd name="connsiteY3-204" fmla="*/ 2123217 h 2408360"/>
                <a:gd name="connsiteX4-205" fmla="*/ 80443 w 533181"/>
                <a:gd name="connsiteY4-206" fmla="*/ 1609897 h 2408360"/>
                <a:gd name="connsiteX5-207" fmla="*/ 0 w 533181"/>
                <a:gd name="connsiteY5-208" fmla="*/ 1565069 h 2408360"/>
                <a:gd name="connsiteX6-209" fmla="*/ 7247 w 533181"/>
                <a:gd name="connsiteY6-210" fmla="*/ 891033 h 2408360"/>
                <a:gd name="connsiteX7-211" fmla="*/ 108469 w 533181"/>
                <a:gd name="connsiteY7-212" fmla="*/ 843774 h 2408360"/>
                <a:gd name="connsiteX8-213" fmla="*/ 405891 w 533181"/>
                <a:gd name="connsiteY8-214" fmla="*/ 411478 h 2408360"/>
                <a:gd name="connsiteX9-215" fmla="*/ 478962 w 533181"/>
                <a:gd name="connsiteY9-216" fmla="*/ 126193 h 2408360"/>
                <a:gd name="connsiteX10-217" fmla="*/ 525927 w 533181"/>
                <a:gd name="connsiteY10-218" fmla="*/ 0 h 2408360"/>
                <a:gd name="connsiteX0-219" fmla="*/ 525927 w 533181"/>
                <a:gd name="connsiteY0-220" fmla="*/ 0 h 2408360"/>
                <a:gd name="connsiteX1-221" fmla="*/ 533181 w 533181"/>
                <a:gd name="connsiteY1-222" fmla="*/ 2408360 h 2408360"/>
                <a:gd name="connsiteX2-223" fmla="*/ 497033 w 533181"/>
                <a:gd name="connsiteY2-224" fmla="*/ 2352589 h 2408360"/>
                <a:gd name="connsiteX3-225" fmla="*/ 427682 w 533181"/>
                <a:gd name="connsiteY3-226" fmla="*/ 2123217 h 2408360"/>
                <a:gd name="connsiteX4-227" fmla="*/ 80443 w 533181"/>
                <a:gd name="connsiteY4-228" fmla="*/ 1609897 h 2408360"/>
                <a:gd name="connsiteX5-229" fmla="*/ 0 w 533181"/>
                <a:gd name="connsiteY5-230" fmla="*/ 1565069 h 2408360"/>
                <a:gd name="connsiteX6-231" fmla="*/ 7247 w 533181"/>
                <a:gd name="connsiteY6-232" fmla="*/ 891033 h 2408360"/>
                <a:gd name="connsiteX7-233" fmla="*/ 108469 w 533181"/>
                <a:gd name="connsiteY7-234" fmla="*/ 843774 h 2408360"/>
                <a:gd name="connsiteX8-235" fmla="*/ 410864 w 533181"/>
                <a:gd name="connsiteY8-236" fmla="*/ 408567 h 2408360"/>
                <a:gd name="connsiteX9-237" fmla="*/ 478962 w 533181"/>
                <a:gd name="connsiteY9-238" fmla="*/ 126193 h 2408360"/>
                <a:gd name="connsiteX10-239" fmla="*/ 525927 w 533181"/>
                <a:gd name="connsiteY10-240" fmla="*/ 0 h 2408360"/>
                <a:gd name="connsiteX0-241" fmla="*/ 525927 w 533181"/>
                <a:gd name="connsiteY0-242" fmla="*/ 0 h 2408360"/>
                <a:gd name="connsiteX1-243" fmla="*/ 533181 w 533181"/>
                <a:gd name="connsiteY1-244" fmla="*/ 2408360 h 2408360"/>
                <a:gd name="connsiteX2-245" fmla="*/ 497033 w 533181"/>
                <a:gd name="connsiteY2-246" fmla="*/ 2352589 h 2408360"/>
                <a:gd name="connsiteX3-247" fmla="*/ 427682 w 533181"/>
                <a:gd name="connsiteY3-248" fmla="*/ 2123217 h 2408360"/>
                <a:gd name="connsiteX4-249" fmla="*/ 80443 w 533181"/>
                <a:gd name="connsiteY4-250" fmla="*/ 1609897 h 2408360"/>
                <a:gd name="connsiteX5-251" fmla="*/ 0 w 533181"/>
                <a:gd name="connsiteY5-252" fmla="*/ 1565069 h 2408360"/>
                <a:gd name="connsiteX6-253" fmla="*/ 7247 w 533181"/>
                <a:gd name="connsiteY6-254" fmla="*/ 891033 h 2408360"/>
                <a:gd name="connsiteX7-255" fmla="*/ 108469 w 533181"/>
                <a:gd name="connsiteY7-256" fmla="*/ 843774 h 2408360"/>
                <a:gd name="connsiteX8-257" fmla="*/ 410864 w 533181"/>
                <a:gd name="connsiteY8-258" fmla="*/ 408567 h 2408360"/>
                <a:gd name="connsiteX9-259" fmla="*/ 478962 w 533181"/>
                <a:gd name="connsiteY9-260" fmla="*/ 126193 h 2408360"/>
                <a:gd name="connsiteX10-261" fmla="*/ 525927 w 533181"/>
                <a:gd name="connsiteY10-262" fmla="*/ 0 h 2408360"/>
                <a:gd name="connsiteX0-263" fmla="*/ 525927 w 533181"/>
                <a:gd name="connsiteY0-264" fmla="*/ 0 h 2408360"/>
                <a:gd name="connsiteX1-265" fmla="*/ 533181 w 533181"/>
                <a:gd name="connsiteY1-266" fmla="*/ 2408360 h 2408360"/>
                <a:gd name="connsiteX2-267" fmla="*/ 497033 w 533181"/>
                <a:gd name="connsiteY2-268" fmla="*/ 2352589 h 2408360"/>
                <a:gd name="connsiteX3-269" fmla="*/ 427682 w 533181"/>
                <a:gd name="connsiteY3-270" fmla="*/ 2123217 h 2408360"/>
                <a:gd name="connsiteX4-271" fmla="*/ 80443 w 533181"/>
                <a:gd name="connsiteY4-272" fmla="*/ 1609897 h 2408360"/>
                <a:gd name="connsiteX5-273" fmla="*/ 0 w 533181"/>
                <a:gd name="connsiteY5-274" fmla="*/ 1565069 h 2408360"/>
                <a:gd name="connsiteX6-275" fmla="*/ 7247 w 533181"/>
                <a:gd name="connsiteY6-276" fmla="*/ 891033 h 2408360"/>
                <a:gd name="connsiteX7-277" fmla="*/ 108469 w 533181"/>
                <a:gd name="connsiteY7-278" fmla="*/ 843774 h 2408360"/>
                <a:gd name="connsiteX8-279" fmla="*/ 410864 w 533181"/>
                <a:gd name="connsiteY8-280" fmla="*/ 408567 h 2408360"/>
                <a:gd name="connsiteX9-281" fmla="*/ 478962 w 533181"/>
                <a:gd name="connsiteY9-282" fmla="*/ 126193 h 2408360"/>
                <a:gd name="connsiteX10-283" fmla="*/ 525927 w 533181"/>
                <a:gd name="connsiteY10-284" fmla="*/ 0 h 2408360"/>
                <a:gd name="connsiteX0-285" fmla="*/ 555748 w 555748"/>
                <a:gd name="connsiteY0-286" fmla="*/ 0 h 2425828"/>
                <a:gd name="connsiteX1-287" fmla="*/ 533181 w 555748"/>
                <a:gd name="connsiteY1-288" fmla="*/ 2425828 h 2425828"/>
                <a:gd name="connsiteX2-289" fmla="*/ 497033 w 555748"/>
                <a:gd name="connsiteY2-290" fmla="*/ 2370057 h 2425828"/>
                <a:gd name="connsiteX3-291" fmla="*/ 427682 w 555748"/>
                <a:gd name="connsiteY3-292" fmla="*/ 2140685 h 2425828"/>
                <a:gd name="connsiteX4-293" fmla="*/ 80443 w 555748"/>
                <a:gd name="connsiteY4-294" fmla="*/ 1627365 h 2425828"/>
                <a:gd name="connsiteX5-295" fmla="*/ 0 w 555748"/>
                <a:gd name="connsiteY5-296" fmla="*/ 1582537 h 2425828"/>
                <a:gd name="connsiteX6-297" fmla="*/ 7247 w 555748"/>
                <a:gd name="connsiteY6-298" fmla="*/ 908501 h 2425828"/>
                <a:gd name="connsiteX7-299" fmla="*/ 108469 w 555748"/>
                <a:gd name="connsiteY7-300" fmla="*/ 861242 h 2425828"/>
                <a:gd name="connsiteX8-301" fmla="*/ 410864 w 555748"/>
                <a:gd name="connsiteY8-302" fmla="*/ 426035 h 2425828"/>
                <a:gd name="connsiteX9-303" fmla="*/ 478962 w 555748"/>
                <a:gd name="connsiteY9-304" fmla="*/ 143661 h 2425828"/>
                <a:gd name="connsiteX10-305" fmla="*/ 555748 w 555748"/>
                <a:gd name="connsiteY10-306" fmla="*/ 0 h 2425828"/>
                <a:gd name="connsiteX0-307" fmla="*/ 555748 w 555748"/>
                <a:gd name="connsiteY0-308" fmla="*/ 0 h 2425828"/>
                <a:gd name="connsiteX1-309" fmla="*/ 533181 w 555748"/>
                <a:gd name="connsiteY1-310" fmla="*/ 2425828 h 2425828"/>
                <a:gd name="connsiteX2-311" fmla="*/ 497033 w 555748"/>
                <a:gd name="connsiteY2-312" fmla="*/ 2370057 h 2425828"/>
                <a:gd name="connsiteX3-313" fmla="*/ 427682 w 555748"/>
                <a:gd name="connsiteY3-314" fmla="*/ 2140685 h 2425828"/>
                <a:gd name="connsiteX4-315" fmla="*/ 80443 w 555748"/>
                <a:gd name="connsiteY4-316" fmla="*/ 1627365 h 2425828"/>
                <a:gd name="connsiteX5-317" fmla="*/ 0 w 555748"/>
                <a:gd name="connsiteY5-318" fmla="*/ 1582537 h 2425828"/>
                <a:gd name="connsiteX6-319" fmla="*/ 7247 w 555748"/>
                <a:gd name="connsiteY6-320" fmla="*/ 908501 h 2425828"/>
                <a:gd name="connsiteX7-321" fmla="*/ 108469 w 555748"/>
                <a:gd name="connsiteY7-322" fmla="*/ 861242 h 2425828"/>
                <a:gd name="connsiteX8-323" fmla="*/ 410864 w 555748"/>
                <a:gd name="connsiteY8-324" fmla="*/ 426035 h 2425828"/>
                <a:gd name="connsiteX9-325" fmla="*/ 493870 w 555748"/>
                <a:gd name="connsiteY9-326" fmla="*/ 155306 h 2425828"/>
                <a:gd name="connsiteX10-327" fmla="*/ 555748 w 555748"/>
                <a:gd name="connsiteY10-328" fmla="*/ 0 h 2425828"/>
                <a:gd name="connsiteX0-329" fmla="*/ 555748 w 555748"/>
                <a:gd name="connsiteY0-330" fmla="*/ 0 h 2425828"/>
                <a:gd name="connsiteX1-331" fmla="*/ 533181 w 555748"/>
                <a:gd name="connsiteY1-332" fmla="*/ 2425828 h 2425828"/>
                <a:gd name="connsiteX2-333" fmla="*/ 497033 w 555748"/>
                <a:gd name="connsiteY2-334" fmla="*/ 2370057 h 2425828"/>
                <a:gd name="connsiteX3-335" fmla="*/ 427682 w 555748"/>
                <a:gd name="connsiteY3-336" fmla="*/ 2140685 h 2425828"/>
                <a:gd name="connsiteX4-337" fmla="*/ 80443 w 555748"/>
                <a:gd name="connsiteY4-338" fmla="*/ 1627365 h 2425828"/>
                <a:gd name="connsiteX5-339" fmla="*/ 0 w 555748"/>
                <a:gd name="connsiteY5-340" fmla="*/ 1582537 h 2425828"/>
                <a:gd name="connsiteX6-341" fmla="*/ 7247 w 555748"/>
                <a:gd name="connsiteY6-342" fmla="*/ 908501 h 2425828"/>
                <a:gd name="connsiteX7-343" fmla="*/ 118408 w 555748"/>
                <a:gd name="connsiteY7-344" fmla="*/ 814662 h 2425828"/>
                <a:gd name="connsiteX8-345" fmla="*/ 410864 w 555748"/>
                <a:gd name="connsiteY8-346" fmla="*/ 426035 h 2425828"/>
                <a:gd name="connsiteX9-347" fmla="*/ 493870 w 555748"/>
                <a:gd name="connsiteY9-348" fmla="*/ 155306 h 2425828"/>
                <a:gd name="connsiteX10-349" fmla="*/ 555748 w 555748"/>
                <a:gd name="connsiteY10-350" fmla="*/ 0 h 2425828"/>
                <a:gd name="connsiteX0-351" fmla="*/ 555748 w 555748"/>
                <a:gd name="connsiteY0-352" fmla="*/ 0 h 2425828"/>
                <a:gd name="connsiteX1-353" fmla="*/ 533181 w 555748"/>
                <a:gd name="connsiteY1-354" fmla="*/ 2425828 h 2425828"/>
                <a:gd name="connsiteX2-355" fmla="*/ 497033 w 555748"/>
                <a:gd name="connsiteY2-356" fmla="*/ 2370057 h 2425828"/>
                <a:gd name="connsiteX3-357" fmla="*/ 427682 w 555748"/>
                <a:gd name="connsiteY3-358" fmla="*/ 2140685 h 2425828"/>
                <a:gd name="connsiteX4-359" fmla="*/ 80443 w 555748"/>
                <a:gd name="connsiteY4-360" fmla="*/ 1627365 h 2425828"/>
                <a:gd name="connsiteX5-361" fmla="*/ 0 w 555748"/>
                <a:gd name="connsiteY5-362" fmla="*/ 1582537 h 2425828"/>
                <a:gd name="connsiteX6-363" fmla="*/ 7247 w 555748"/>
                <a:gd name="connsiteY6-364" fmla="*/ 908501 h 2425828"/>
                <a:gd name="connsiteX7-365" fmla="*/ 118408 w 555748"/>
                <a:gd name="connsiteY7-366" fmla="*/ 814662 h 2425828"/>
                <a:gd name="connsiteX8-367" fmla="*/ 410864 w 555748"/>
                <a:gd name="connsiteY8-368" fmla="*/ 426035 h 2425828"/>
                <a:gd name="connsiteX9-369" fmla="*/ 493870 w 555748"/>
                <a:gd name="connsiteY9-370" fmla="*/ 155306 h 2425828"/>
                <a:gd name="connsiteX10-371" fmla="*/ 555748 w 555748"/>
                <a:gd name="connsiteY10-372" fmla="*/ 0 h 2425828"/>
                <a:gd name="connsiteX0-373" fmla="*/ 555748 w 555748"/>
                <a:gd name="connsiteY0-374" fmla="*/ 0 h 2425828"/>
                <a:gd name="connsiteX1-375" fmla="*/ 533181 w 555748"/>
                <a:gd name="connsiteY1-376" fmla="*/ 2425828 h 2425828"/>
                <a:gd name="connsiteX2-377" fmla="*/ 497033 w 555748"/>
                <a:gd name="connsiteY2-378" fmla="*/ 2370057 h 2425828"/>
                <a:gd name="connsiteX3-379" fmla="*/ 427682 w 555748"/>
                <a:gd name="connsiteY3-380" fmla="*/ 2140685 h 2425828"/>
                <a:gd name="connsiteX4-381" fmla="*/ 80443 w 555748"/>
                <a:gd name="connsiteY4-382" fmla="*/ 1627365 h 2425828"/>
                <a:gd name="connsiteX5-383" fmla="*/ 0 w 555748"/>
                <a:gd name="connsiteY5-384" fmla="*/ 1582537 h 2425828"/>
                <a:gd name="connsiteX6-385" fmla="*/ 7247 w 555748"/>
                <a:gd name="connsiteY6-386" fmla="*/ 908501 h 2425828"/>
                <a:gd name="connsiteX7-387" fmla="*/ 118408 w 555748"/>
                <a:gd name="connsiteY7-388" fmla="*/ 814662 h 2425828"/>
                <a:gd name="connsiteX8-389" fmla="*/ 410864 w 555748"/>
                <a:gd name="connsiteY8-390" fmla="*/ 426035 h 2425828"/>
                <a:gd name="connsiteX9-391" fmla="*/ 493870 w 555748"/>
                <a:gd name="connsiteY9-392" fmla="*/ 155306 h 2425828"/>
                <a:gd name="connsiteX10-393" fmla="*/ 555748 w 555748"/>
                <a:gd name="connsiteY10-394" fmla="*/ 0 h 2425828"/>
                <a:gd name="connsiteX0-395" fmla="*/ 555748 w 555748"/>
                <a:gd name="connsiteY0-396" fmla="*/ 0 h 2425828"/>
                <a:gd name="connsiteX1-397" fmla="*/ 533181 w 555748"/>
                <a:gd name="connsiteY1-398" fmla="*/ 2425828 h 2425828"/>
                <a:gd name="connsiteX2-399" fmla="*/ 497033 w 555748"/>
                <a:gd name="connsiteY2-400" fmla="*/ 2370057 h 2425828"/>
                <a:gd name="connsiteX3-401" fmla="*/ 427682 w 555748"/>
                <a:gd name="connsiteY3-402" fmla="*/ 2140685 h 2425828"/>
                <a:gd name="connsiteX4-403" fmla="*/ 80443 w 555748"/>
                <a:gd name="connsiteY4-404" fmla="*/ 1627365 h 2425828"/>
                <a:gd name="connsiteX5-405" fmla="*/ 0 w 555748"/>
                <a:gd name="connsiteY5-406" fmla="*/ 1582537 h 2425828"/>
                <a:gd name="connsiteX6-407" fmla="*/ 7247 w 555748"/>
                <a:gd name="connsiteY6-408" fmla="*/ 908501 h 2425828"/>
                <a:gd name="connsiteX7-409" fmla="*/ 118408 w 555748"/>
                <a:gd name="connsiteY7-410" fmla="*/ 814662 h 2425828"/>
                <a:gd name="connsiteX8-411" fmla="*/ 410864 w 555748"/>
                <a:gd name="connsiteY8-412" fmla="*/ 426035 h 2425828"/>
                <a:gd name="connsiteX9-413" fmla="*/ 493870 w 555748"/>
                <a:gd name="connsiteY9-414" fmla="*/ 155306 h 2425828"/>
                <a:gd name="connsiteX10-415" fmla="*/ 555748 w 555748"/>
                <a:gd name="connsiteY10-416" fmla="*/ 0 h 2425828"/>
                <a:gd name="connsiteX0-417" fmla="*/ 555748 w 555748"/>
                <a:gd name="connsiteY0-418" fmla="*/ 0 h 2425828"/>
                <a:gd name="connsiteX1-419" fmla="*/ 533181 w 555748"/>
                <a:gd name="connsiteY1-420" fmla="*/ 2425828 h 2425828"/>
                <a:gd name="connsiteX2-421" fmla="*/ 497033 w 555748"/>
                <a:gd name="connsiteY2-422" fmla="*/ 2370057 h 2425828"/>
                <a:gd name="connsiteX3-423" fmla="*/ 427682 w 555748"/>
                <a:gd name="connsiteY3-424" fmla="*/ 2140685 h 2425828"/>
                <a:gd name="connsiteX4-425" fmla="*/ 80443 w 555748"/>
                <a:gd name="connsiteY4-426" fmla="*/ 1627365 h 2425828"/>
                <a:gd name="connsiteX5-427" fmla="*/ 0 w 555748"/>
                <a:gd name="connsiteY5-428" fmla="*/ 1582537 h 2425828"/>
                <a:gd name="connsiteX6-429" fmla="*/ 7247 w 555748"/>
                <a:gd name="connsiteY6-430" fmla="*/ 908501 h 2425828"/>
                <a:gd name="connsiteX7-431" fmla="*/ 118408 w 555748"/>
                <a:gd name="connsiteY7-432" fmla="*/ 814662 h 2425828"/>
                <a:gd name="connsiteX8-433" fmla="*/ 410864 w 555748"/>
                <a:gd name="connsiteY8-434" fmla="*/ 426035 h 2425828"/>
                <a:gd name="connsiteX9-435" fmla="*/ 493870 w 555748"/>
                <a:gd name="connsiteY9-436" fmla="*/ 155306 h 2425828"/>
                <a:gd name="connsiteX10-437" fmla="*/ 555748 w 555748"/>
                <a:gd name="connsiteY10-438" fmla="*/ 0 h 2425828"/>
                <a:gd name="connsiteX0-439" fmla="*/ 555748 w 555748"/>
                <a:gd name="connsiteY0-440" fmla="*/ 0 h 2425828"/>
                <a:gd name="connsiteX1-441" fmla="*/ 533181 w 555748"/>
                <a:gd name="connsiteY1-442" fmla="*/ 2425828 h 2425828"/>
                <a:gd name="connsiteX2-443" fmla="*/ 497033 w 555748"/>
                <a:gd name="connsiteY2-444" fmla="*/ 2370057 h 2425828"/>
                <a:gd name="connsiteX3-445" fmla="*/ 427682 w 555748"/>
                <a:gd name="connsiteY3-446" fmla="*/ 2140685 h 2425828"/>
                <a:gd name="connsiteX4-447" fmla="*/ 80443 w 555748"/>
                <a:gd name="connsiteY4-448" fmla="*/ 1627365 h 2425828"/>
                <a:gd name="connsiteX5-449" fmla="*/ 0 w 555748"/>
                <a:gd name="connsiteY5-450" fmla="*/ 1582537 h 2425828"/>
                <a:gd name="connsiteX6-451" fmla="*/ 7247 w 555748"/>
                <a:gd name="connsiteY6-452" fmla="*/ 908501 h 2425828"/>
                <a:gd name="connsiteX7-453" fmla="*/ 118408 w 555748"/>
                <a:gd name="connsiteY7-454" fmla="*/ 814662 h 2425828"/>
                <a:gd name="connsiteX8-455" fmla="*/ 410864 w 555748"/>
                <a:gd name="connsiteY8-456" fmla="*/ 426035 h 2425828"/>
                <a:gd name="connsiteX9-457" fmla="*/ 503809 w 555748"/>
                <a:gd name="connsiteY9-458" fmla="*/ 164040 h 2425828"/>
                <a:gd name="connsiteX10-459" fmla="*/ 555748 w 555748"/>
                <a:gd name="connsiteY10-460" fmla="*/ 0 h 2425828"/>
                <a:gd name="connsiteX0-461" fmla="*/ 555748 w 555748"/>
                <a:gd name="connsiteY0-462" fmla="*/ 0 h 2425828"/>
                <a:gd name="connsiteX1-463" fmla="*/ 533181 w 555748"/>
                <a:gd name="connsiteY1-464" fmla="*/ 2425828 h 2425828"/>
                <a:gd name="connsiteX2-465" fmla="*/ 497033 w 555748"/>
                <a:gd name="connsiteY2-466" fmla="*/ 2370057 h 2425828"/>
                <a:gd name="connsiteX3-467" fmla="*/ 427682 w 555748"/>
                <a:gd name="connsiteY3-468" fmla="*/ 2140685 h 2425828"/>
                <a:gd name="connsiteX4-469" fmla="*/ 80443 w 555748"/>
                <a:gd name="connsiteY4-470" fmla="*/ 1627365 h 2425828"/>
                <a:gd name="connsiteX5-471" fmla="*/ 0 w 555748"/>
                <a:gd name="connsiteY5-472" fmla="*/ 1582537 h 2425828"/>
                <a:gd name="connsiteX6-473" fmla="*/ 7247 w 555748"/>
                <a:gd name="connsiteY6-474" fmla="*/ 908501 h 2425828"/>
                <a:gd name="connsiteX7-475" fmla="*/ 98529 w 555748"/>
                <a:gd name="connsiteY7-476" fmla="*/ 846686 h 2425828"/>
                <a:gd name="connsiteX8-477" fmla="*/ 410864 w 555748"/>
                <a:gd name="connsiteY8-478" fmla="*/ 426035 h 2425828"/>
                <a:gd name="connsiteX9-479" fmla="*/ 503809 w 555748"/>
                <a:gd name="connsiteY9-480" fmla="*/ 164040 h 2425828"/>
                <a:gd name="connsiteX10-481" fmla="*/ 555748 w 555748"/>
                <a:gd name="connsiteY10-482" fmla="*/ 0 h 2425828"/>
                <a:gd name="connsiteX0-483" fmla="*/ 555746 w 555746"/>
                <a:gd name="connsiteY0-484" fmla="*/ 0 h 2425828"/>
                <a:gd name="connsiteX1-485" fmla="*/ 533179 w 555746"/>
                <a:gd name="connsiteY1-486" fmla="*/ 2425828 h 2425828"/>
                <a:gd name="connsiteX2-487" fmla="*/ 497031 w 555746"/>
                <a:gd name="connsiteY2-488" fmla="*/ 2370057 h 2425828"/>
                <a:gd name="connsiteX3-489" fmla="*/ 427680 w 555746"/>
                <a:gd name="connsiteY3-490" fmla="*/ 2140685 h 2425828"/>
                <a:gd name="connsiteX4-491" fmla="*/ 80441 w 555746"/>
                <a:gd name="connsiteY4-492" fmla="*/ 1627365 h 2425828"/>
                <a:gd name="connsiteX5-493" fmla="*/ 0 w 555746"/>
                <a:gd name="connsiteY5-494" fmla="*/ 1760701 h 2425828"/>
                <a:gd name="connsiteX6-495" fmla="*/ 7245 w 555746"/>
                <a:gd name="connsiteY6-496" fmla="*/ 908501 h 2425828"/>
                <a:gd name="connsiteX7-497" fmla="*/ 98527 w 555746"/>
                <a:gd name="connsiteY7-498" fmla="*/ 846686 h 2425828"/>
                <a:gd name="connsiteX8-499" fmla="*/ 410862 w 555746"/>
                <a:gd name="connsiteY8-500" fmla="*/ 426035 h 2425828"/>
                <a:gd name="connsiteX9-501" fmla="*/ 503807 w 555746"/>
                <a:gd name="connsiteY9-502" fmla="*/ 164040 h 2425828"/>
                <a:gd name="connsiteX10-503" fmla="*/ 555746 w 555746"/>
                <a:gd name="connsiteY10-504" fmla="*/ 0 h 2425828"/>
                <a:gd name="connsiteX0-505" fmla="*/ 558689 w 558689"/>
                <a:gd name="connsiteY0-506" fmla="*/ 0 h 2425828"/>
                <a:gd name="connsiteX1-507" fmla="*/ 536122 w 558689"/>
                <a:gd name="connsiteY1-508" fmla="*/ 2425828 h 2425828"/>
                <a:gd name="connsiteX2-509" fmla="*/ 499974 w 558689"/>
                <a:gd name="connsiteY2-510" fmla="*/ 2370057 h 2425828"/>
                <a:gd name="connsiteX3-511" fmla="*/ 430623 w 558689"/>
                <a:gd name="connsiteY3-512" fmla="*/ 2140685 h 2425828"/>
                <a:gd name="connsiteX4-513" fmla="*/ 83384 w 558689"/>
                <a:gd name="connsiteY4-514" fmla="*/ 1627365 h 2425828"/>
                <a:gd name="connsiteX5-515" fmla="*/ 2943 w 558689"/>
                <a:gd name="connsiteY5-516" fmla="*/ 1760701 h 2425828"/>
                <a:gd name="connsiteX6-517" fmla="*/ 498 w 558689"/>
                <a:gd name="connsiteY6-518" fmla="*/ 690744 h 2425828"/>
                <a:gd name="connsiteX7-519" fmla="*/ 101470 w 558689"/>
                <a:gd name="connsiteY7-520" fmla="*/ 846686 h 2425828"/>
                <a:gd name="connsiteX8-521" fmla="*/ 413805 w 558689"/>
                <a:gd name="connsiteY8-522" fmla="*/ 426035 h 2425828"/>
                <a:gd name="connsiteX9-523" fmla="*/ 506750 w 558689"/>
                <a:gd name="connsiteY9-524" fmla="*/ 164040 h 2425828"/>
                <a:gd name="connsiteX10-525" fmla="*/ 558689 w 558689"/>
                <a:gd name="connsiteY10-526" fmla="*/ 0 h 2425828"/>
                <a:gd name="connsiteX0-527" fmla="*/ 558689 w 558689"/>
                <a:gd name="connsiteY0-528" fmla="*/ 0 h 2425828"/>
                <a:gd name="connsiteX1-529" fmla="*/ 536122 w 558689"/>
                <a:gd name="connsiteY1-530" fmla="*/ 2425828 h 2425828"/>
                <a:gd name="connsiteX2-531" fmla="*/ 499974 w 558689"/>
                <a:gd name="connsiteY2-532" fmla="*/ 2370057 h 2425828"/>
                <a:gd name="connsiteX3-533" fmla="*/ 430623 w 558689"/>
                <a:gd name="connsiteY3-534" fmla="*/ 2140685 h 2425828"/>
                <a:gd name="connsiteX4-535" fmla="*/ 117313 w 558689"/>
                <a:gd name="connsiteY4-536" fmla="*/ 1805529 h 2425828"/>
                <a:gd name="connsiteX5-537" fmla="*/ 2943 w 558689"/>
                <a:gd name="connsiteY5-538" fmla="*/ 1760701 h 2425828"/>
                <a:gd name="connsiteX6-539" fmla="*/ 498 w 558689"/>
                <a:gd name="connsiteY6-540" fmla="*/ 690744 h 2425828"/>
                <a:gd name="connsiteX7-541" fmla="*/ 101470 w 558689"/>
                <a:gd name="connsiteY7-542" fmla="*/ 846686 h 2425828"/>
                <a:gd name="connsiteX8-543" fmla="*/ 413805 w 558689"/>
                <a:gd name="connsiteY8-544" fmla="*/ 426035 h 2425828"/>
                <a:gd name="connsiteX9-545" fmla="*/ 506750 w 558689"/>
                <a:gd name="connsiteY9-546" fmla="*/ 164040 h 2425828"/>
                <a:gd name="connsiteX10-547" fmla="*/ 558689 w 558689"/>
                <a:gd name="connsiteY10-548" fmla="*/ 0 h 2425828"/>
                <a:gd name="connsiteX0-549" fmla="*/ 558689 w 558689"/>
                <a:gd name="connsiteY0-550" fmla="*/ 0 h 2425828"/>
                <a:gd name="connsiteX1-551" fmla="*/ 536122 w 558689"/>
                <a:gd name="connsiteY1-552" fmla="*/ 2425828 h 2425828"/>
                <a:gd name="connsiteX2-553" fmla="*/ 499974 w 558689"/>
                <a:gd name="connsiteY2-554" fmla="*/ 2370057 h 2425828"/>
                <a:gd name="connsiteX3-555" fmla="*/ 430623 w 558689"/>
                <a:gd name="connsiteY3-556" fmla="*/ 2140685 h 2425828"/>
                <a:gd name="connsiteX4-557" fmla="*/ 117313 w 558689"/>
                <a:gd name="connsiteY4-558" fmla="*/ 1805529 h 2425828"/>
                <a:gd name="connsiteX5-559" fmla="*/ 2943 w 558689"/>
                <a:gd name="connsiteY5-560" fmla="*/ 1760701 h 2425828"/>
                <a:gd name="connsiteX6-561" fmla="*/ 498 w 558689"/>
                <a:gd name="connsiteY6-562" fmla="*/ 690744 h 2425828"/>
                <a:gd name="connsiteX7-563" fmla="*/ 149939 w 558689"/>
                <a:gd name="connsiteY7-564" fmla="*/ 634585 h 2425828"/>
                <a:gd name="connsiteX8-565" fmla="*/ 413805 w 558689"/>
                <a:gd name="connsiteY8-566" fmla="*/ 426035 h 2425828"/>
                <a:gd name="connsiteX9-567" fmla="*/ 506750 w 558689"/>
                <a:gd name="connsiteY9-568" fmla="*/ 164040 h 2425828"/>
                <a:gd name="connsiteX10-569" fmla="*/ 558689 w 558689"/>
                <a:gd name="connsiteY10-570" fmla="*/ 0 h 2425828"/>
                <a:gd name="connsiteX0-571" fmla="*/ 558689 w 558689"/>
                <a:gd name="connsiteY0-572" fmla="*/ 0 h 2425828"/>
                <a:gd name="connsiteX1-573" fmla="*/ 536122 w 558689"/>
                <a:gd name="connsiteY1-574" fmla="*/ 2425828 h 2425828"/>
                <a:gd name="connsiteX2-575" fmla="*/ 499974 w 558689"/>
                <a:gd name="connsiteY2-576" fmla="*/ 2370057 h 2425828"/>
                <a:gd name="connsiteX3-577" fmla="*/ 430623 w 558689"/>
                <a:gd name="connsiteY3-578" fmla="*/ 2140685 h 2425828"/>
                <a:gd name="connsiteX4-579" fmla="*/ 117313 w 558689"/>
                <a:gd name="connsiteY4-580" fmla="*/ 1805529 h 2425828"/>
                <a:gd name="connsiteX5-581" fmla="*/ 2943 w 558689"/>
                <a:gd name="connsiteY5-582" fmla="*/ 1760701 h 2425828"/>
                <a:gd name="connsiteX6-583" fmla="*/ 498 w 558689"/>
                <a:gd name="connsiteY6-584" fmla="*/ 690744 h 2425828"/>
                <a:gd name="connsiteX7-585" fmla="*/ 149939 w 558689"/>
                <a:gd name="connsiteY7-586" fmla="*/ 634585 h 2425828"/>
                <a:gd name="connsiteX8-587" fmla="*/ 413805 w 558689"/>
                <a:gd name="connsiteY8-588" fmla="*/ 426035 h 2425828"/>
                <a:gd name="connsiteX9-589" fmla="*/ 506750 w 558689"/>
                <a:gd name="connsiteY9-590" fmla="*/ 164040 h 2425828"/>
                <a:gd name="connsiteX10-591" fmla="*/ 558689 w 558689"/>
                <a:gd name="connsiteY10-592" fmla="*/ 0 h 24258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41" y="connsiteY10-42"/>
                </a:cxn>
              </a:cxnLst>
              <a:rect l="l" t="t" r="r" b="b"/>
              <a:pathLst>
                <a:path w="558689" h="2425828">
                  <a:moveTo>
                    <a:pt x="558689" y="0"/>
                  </a:moveTo>
                  <a:lnTo>
                    <a:pt x="536122" y="2425828"/>
                  </a:lnTo>
                  <a:lnTo>
                    <a:pt x="499974" y="2370057"/>
                  </a:lnTo>
                  <a:lnTo>
                    <a:pt x="430623" y="2140685"/>
                  </a:lnTo>
                  <a:cubicBezTo>
                    <a:pt x="345524" y="1914560"/>
                    <a:pt x="258946" y="1913071"/>
                    <a:pt x="117313" y="1805529"/>
                  </a:cubicBezTo>
                  <a:lnTo>
                    <a:pt x="2943" y="1760701"/>
                  </a:lnTo>
                  <a:cubicBezTo>
                    <a:pt x="5359" y="1536022"/>
                    <a:pt x="-1918" y="915423"/>
                    <a:pt x="498" y="690744"/>
                  </a:cubicBezTo>
                  <a:lnTo>
                    <a:pt x="149939" y="634585"/>
                  </a:lnTo>
                  <a:cubicBezTo>
                    <a:pt x="274253" y="547672"/>
                    <a:pt x="302464" y="565075"/>
                    <a:pt x="413805" y="426035"/>
                  </a:cubicBezTo>
                  <a:cubicBezTo>
                    <a:pt x="477924" y="278536"/>
                    <a:pt x="482393" y="259135"/>
                    <a:pt x="506750" y="164040"/>
                  </a:cubicBezTo>
                  <a:cubicBezTo>
                    <a:pt x="522406" y="158821"/>
                    <a:pt x="543033" y="5219"/>
                    <a:pt x="558689" y="0"/>
                  </a:cubicBezTo>
                  <a:close/>
                </a:path>
              </a:pathLst>
            </a:custGeom>
            <a:gradFill>
              <a:gsLst>
                <a:gs pos="0">
                  <a:srgbClr val="1CA9EB">
                    <a:alpha val="50000"/>
                  </a:srgbClr>
                </a:gs>
                <a:gs pos="100000">
                  <a:srgbClr val="6B8AD5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0" name="任意多边形: 形状 299">
              <a:extLst>
                <a:ext uri="{FF2B5EF4-FFF2-40B4-BE49-F238E27FC236}">
                  <a16:creationId xmlns:a16="http://schemas.microsoft.com/office/drawing/2014/main" id="{E27B498D-6F6B-7535-5407-7899970AA162}"/>
                </a:ext>
              </a:extLst>
            </p:cNvPr>
            <p:cNvSpPr/>
            <p:nvPr/>
          </p:nvSpPr>
          <p:spPr>
            <a:xfrm>
              <a:off x="175673" y="4914324"/>
              <a:ext cx="4235733" cy="475582"/>
            </a:xfrm>
            <a:custGeom>
              <a:avLst/>
              <a:gdLst>
                <a:gd name="connsiteX0" fmla="*/ 56603 w 3075556"/>
                <a:gd name="connsiteY0" fmla="*/ 0 h 446926"/>
                <a:gd name="connsiteX1" fmla="*/ 650858 w 3075556"/>
                <a:gd name="connsiteY1" fmla="*/ 0 h 446926"/>
                <a:gd name="connsiteX2" fmla="*/ 1053099 w 3075556"/>
                <a:gd name="connsiteY2" fmla="*/ 0 h 446926"/>
                <a:gd name="connsiteX3" fmla="*/ 1428203 w 3075556"/>
                <a:gd name="connsiteY3" fmla="*/ 0 h 446926"/>
                <a:gd name="connsiteX4" fmla="*/ 1647354 w 3075556"/>
                <a:gd name="connsiteY4" fmla="*/ 0 h 446926"/>
                <a:gd name="connsiteX5" fmla="*/ 2022458 w 3075556"/>
                <a:gd name="connsiteY5" fmla="*/ 0 h 446926"/>
                <a:gd name="connsiteX6" fmla="*/ 2424699 w 3075556"/>
                <a:gd name="connsiteY6" fmla="*/ 0 h 446926"/>
                <a:gd name="connsiteX7" fmla="*/ 3018954 w 3075556"/>
                <a:gd name="connsiteY7" fmla="*/ 0 h 446926"/>
                <a:gd name="connsiteX8" fmla="*/ 3075556 w 3075556"/>
                <a:gd name="connsiteY8" fmla="*/ 56638 h 446926"/>
                <a:gd name="connsiteX9" fmla="*/ 3075556 w 3075556"/>
                <a:gd name="connsiteY9" fmla="*/ 185086 h 446926"/>
                <a:gd name="connsiteX10" fmla="*/ 3075556 w 3075556"/>
                <a:gd name="connsiteY10" fmla="*/ 261876 h 446926"/>
                <a:gd name="connsiteX11" fmla="*/ 3075556 w 3075556"/>
                <a:gd name="connsiteY11" fmla="*/ 390324 h 446926"/>
                <a:gd name="connsiteX12" fmla="*/ 3018954 w 3075556"/>
                <a:gd name="connsiteY12" fmla="*/ 446926 h 446926"/>
                <a:gd name="connsiteX13" fmla="*/ 2424699 w 3075556"/>
                <a:gd name="connsiteY13" fmla="*/ 446926 h 446926"/>
                <a:gd name="connsiteX14" fmla="*/ 2022458 w 3075556"/>
                <a:gd name="connsiteY14" fmla="*/ 446926 h 446926"/>
                <a:gd name="connsiteX15" fmla="*/ 1647354 w 3075556"/>
                <a:gd name="connsiteY15" fmla="*/ 446926 h 446926"/>
                <a:gd name="connsiteX16" fmla="*/ 1428203 w 3075556"/>
                <a:gd name="connsiteY16" fmla="*/ 446926 h 446926"/>
                <a:gd name="connsiteX17" fmla="*/ 1053099 w 3075556"/>
                <a:gd name="connsiteY17" fmla="*/ 446926 h 446926"/>
                <a:gd name="connsiteX18" fmla="*/ 650858 w 3075556"/>
                <a:gd name="connsiteY18" fmla="*/ 446926 h 446926"/>
                <a:gd name="connsiteX19" fmla="*/ 56603 w 3075556"/>
                <a:gd name="connsiteY19" fmla="*/ 446926 h 446926"/>
                <a:gd name="connsiteX20" fmla="*/ 0 w 3075556"/>
                <a:gd name="connsiteY20" fmla="*/ 390324 h 446926"/>
                <a:gd name="connsiteX21" fmla="*/ 0 w 3075556"/>
                <a:gd name="connsiteY21" fmla="*/ 261876 h 446926"/>
                <a:gd name="connsiteX22" fmla="*/ 0 w 3075556"/>
                <a:gd name="connsiteY22" fmla="*/ 185086 h 446926"/>
                <a:gd name="connsiteX23" fmla="*/ 0 w 3075556"/>
                <a:gd name="connsiteY23" fmla="*/ 56638 h 44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5556" h="446926">
                  <a:moveTo>
                    <a:pt x="56603" y="0"/>
                  </a:moveTo>
                  <a:lnTo>
                    <a:pt x="650858" y="0"/>
                  </a:lnTo>
                  <a:lnTo>
                    <a:pt x="1053099" y="0"/>
                  </a:lnTo>
                  <a:lnTo>
                    <a:pt x="1428203" y="0"/>
                  </a:lnTo>
                  <a:lnTo>
                    <a:pt x="1647354" y="0"/>
                  </a:lnTo>
                  <a:lnTo>
                    <a:pt x="2022458" y="0"/>
                  </a:lnTo>
                  <a:lnTo>
                    <a:pt x="2424699" y="0"/>
                  </a:lnTo>
                  <a:lnTo>
                    <a:pt x="3018954" y="0"/>
                  </a:lnTo>
                  <a:lnTo>
                    <a:pt x="3075556" y="56638"/>
                  </a:lnTo>
                  <a:lnTo>
                    <a:pt x="3075556" y="185086"/>
                  </a:lnTo>
                  <a:lnTo>
                    <a:pt x="3075556" y="261876"/>
                  </a:lnTo>
                  <a:lnTo>
                    <a:pt x="3075556" y="390324"/>
                  </a:lnTo>
                  <a:lnTo>
                    <a:pt x="3018954" y="446926"/>
                  </a:lnTo>
                  <a:lnTo>
                    <a:pt x="2424699" y="446926"/>
                  </a:lnTo>
                  <a:lnTo>
                    <a:pt x="2022458" y="446926"/>
                  </a:lnTo>
                  <a:lnTo>
                    <a:pt x="1647354" y="446926"/>
                  </a:lnTo>
                  <a:lnTo>
                    <a:pt x="1428203" y="446926"/>
                  </a:lnTo>
                  <a:lnTo>
                    <a:pt x="1053099" y="446926"/>
                  </a:lnTo>
                  <a:lnTo>
                    <a:pt x="650858" y="446926"/>
                  </a:lnTo>
                  <a:lnTo>
                    <a:pt x="56603" y="446926"/>
                  </a:lnTo>
                  <a:lnTo>
                    <a:pt x="0" y="390324"/>
                  </a:lnTo>
                  <a:lnTo>
                    <a:pt x="0" y="261876"/>
                  </a:lnTo>
                  <a:lnTo>
                    <a:pt x="0" y="185086"/>
                  </a:lnTo>
                  <a:lnTo>
                    <a:pt x="0" y="56638"/>
                  </a:lnTo>
                  <a:close/>
                </a:path>
              </a:pathLst>
            </a:custGeom>
            <a:gradFill flip="none" rotWithShape="1">
              <a:gsLst>
                <a:gs pos="49000">
                  <a:srgbClr val="00B0F0">
                    <a:alpha val="7000"/>
                  </a:srgbClr>
                </a:gs>
                <a:gs pos="0">
                  <a:srgbClr val="016DFF">
                    <a:alpha val="60000"/>
                  </a:srgbClr>
                </a:gs>
                <a:gs pos="100000">
                  <a:srgbClr val="00FFFF">
                    <a:alpha val="60000"/>
                  </a:srgbClr>
                </a:gs>
              </a:gsLst>
              <a:lin ang="2700000" scaled="1"/>
              <a:tileRect/>
            </a:gradFill>
            <a:ln w="3175" cap="flat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 SemiBold" panose="020B0609020000020004" pitchFamily="49" charset="0"/>
                <a:ea typeface="汉仪雅酷黑W" panose="02010600030101010101" charset="-122"/>
              </a:endParaRPr>
            </a:p>
          </p:txBody>
        </p:sp>
        <p:sp>
          <p:nvSpPr>
            <p:cNvPr id="301" name="文本框 300">
              <a:extLst>
                <a:ext uri="{FF2B5EF4-FFF2-40B4-BE49-F238E27FC236}">
                  <a16:creationId xmlns:a16="http://schemas.microsoft.com/office/drawing/2014/main" id="{422750F1-BAE8-3773-513A-184FE6F9BAD9}"/>
                </a:ext>
              </a:extLst>
            </p:cNvPr>
            <p:cNvSpPr txBox="1"/>
            <p:nvPr/>
          </p:nvSpPr>
          <p:spPr>
            <a:xfrm>
              <a:off x="150974" y="4967925"/>
              <a:ext cx="4297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</a:rPr>
                <a:t>多模态声纹特征提取与筛选深度神经网络</a:t>
              </a:r>
            </a:p>
          </p:txBody>
        </p:sp>
        <p:pic>
          <p:nvPicPr>
            <p:cNvPr id="302" name="Picture 2" descr="查看图片">
              <a:extLst>
                <a:ext uri="{FF2B5EF4-FFF2-40B4-BE49-F238E27FC236}">
                  <a16:creationId xmlns:a16="http://schemas.microsoft.com/office/drawing/2014/main" id="{B88039BD-3394-A783-31E7-02E195DA56C3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4346" y="5290940"/>
              <a:ext cx="5268166" cy="220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3" name="组合 302">
            <a:extLst>
              <a:ext uri="{FF2B5EF4-FFF2-40B4-BE49-F238E27FC236}">
                <a16:creationId xmlns:a16="http://schemas.microsoft.com/office/drawing/2014/main" id="{F292A126-CE4F-A3DF-C872-6F2743F1FF20}"/>
              </a:ext>
            </a:extLst>
          </p:cNvPr>
          <p:cNvGrpSpPr/>
          <p:nvPr/>
        </p:nvGrpSpPr>
        <p:grpSpPr>
          <a:xfrm>
            <a:off x="50646" y="1761759"/>
            <a:ext cx="4294105" cy="2776733"/>
            <a:chOff x="0" y="1444259"/>
            <a:chExt cx="4294105" cy="2776733"/>
          </a:xfrm>
        </p:grpSpPr>
        <p:sp>
          <p:nvSpPr>
            <p:cNvPr id="304" name="矩形: 圆角 303">
              <a:extLst>
                <a:ext uri="{FF2B5EF4-FFF2-40B4-BE49-F238E27FC236}">
                  <a16:creationId xmlns:a16="http://schemas.microsoft.com/office/drawing/2014/main" id="{3A01EC76-FDE5-C904-27D3-7B94439D05AA}"/>
                </a:ext>
              </a:extLst>
            </p:cNvPr>
            <p:cNvSpPr/>
            <p:nvPr/>
          </p:nvSpPr>
          <p:spPr>
            <a:xfrm>
              <a:off x="275771" y="1503212"/>
              <a:ext cx="4018334" cy="2717780"/>
            </a:xfrm>
            <a:prstGeom prst="roundRect">
              <a:avLst>
                <a:gd name="adj" fmla="val 7631"/>
              </a:avLst>
            </a:prstGeom>
            <a:noFill/>
            <a:ln w="6350">
              <a:solidFill>
                <a:srgbClr val="ADF3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5" name="Picture 2" descr="查看图片">
              <a:extLst>
                <a:ext uri="{FF2B5EF4-FFF2-40B4-BE49-F238E27FC236}">
                  <a16:creationId xmlns:a16="http://schemas.microsoft.com/office/drawing/2014/main" id="{E574725F-AA8F-2D01-ED4A-8396FA5BC5CC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44259"/>
              <a:ext cx="3409176" cy="142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6" name="组合 305">
            <a:extLst>
              <a:ext uri="{FF2B5EF4-FFF2-40B4-BE49-F238E27FC236}">
                <a16:creationId xmlns:a16="http://schemas.microsoft.com/office/drawing/2014/main" id="{620670FA-2FBA-2752-8F75-465ACD307C0D}"/>
              </a:ext>
            </a:extLst>
          </p:cNvPr>
          <p:cNvGrpSpPr/>
          <p:nvPr/>
        </p:nvGrpSpPr>
        <p:grpSpPr>
          <a:xfrm>
            <a:off x="7583993" y="1774459"/>
            <a:ext cx="4294105" cy="2776733"/>
            <a:chOff x="0" y="1444259"/>
            <a:chExt cx="4294105" cy="2776733"/>
          </a:xfrm>
        </p:grpSpPr>
        <p:sp>
          <p:nvSpPr>
            <p:cNvPr id="307" name="矩形: 圆角 306">
              <a:extLst>
                <a:ext uri="{FF2B5EF4-FFF2-40B4-BE49-F238E27FC236}">
                  <a16:creationId xmlns:a16="http://schemas.microsoft.com/office/drawing/2014/main" id="{C697A491-FD00-8978-AC03-68010822CD96}"/>
                </a:ext>
              </a:extLst>
            </p:cNvPr>
            <p:cNvSpPr/>
            <p:nvPr/>
          </p:nvSpPr>
          <p:spPr>
            <a:xfrm>
              <a:off x="275771" y="1503212"/>
              <a:ext cx="4018334" cy="2717780"/>
            </a:xfrm>
            <a:prstGeom prst="roundRect">
              <a:avLst>
                <a:gd name="adj" fmla="val 7631"/>
              </a:avLst>
            </a:prstGeom>
            <a:noFill/>
            <a:ln w="6350">
              <a:solidFill>
                <a:srgbClr val="ADF3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8" name="Picture 2" descr="查看图片">
              <a:extLst>
                <a:ext uri="{FF2B5EF4-FFF2-40B4-BE49-F238E27FC236}">
                  <a16:creationId xmlns:a16="http://schemas.microsoft.com/office/drawing/2014/main" id="{B87471FE-3EA1-3A05-F72D-BCC5AD1BB0EA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44259"/>
              <a:ext cx="3409176" cy="142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9" name="组合 308">
            <a:extLst>
              <a:ext uri="{FF2B5EF4-FFF2-40B4-BE49-F238E27FC236}">
                <a16:creationId xmlns:a16="http://schemas.microsoft.com/office/drawing/2014/main" id="{076094FF-855B-B8F3-F538-6C771E97DDA8}"/>
              </a:ext>
            </a:extLst>
          </p:cNvPr>
          <p:cNvGrpSpPr/>
          <p:nvPr/>
        </p:nvGrpSpPr>
        <p:grpSpPr>
          <a:xfrm>
            <a:off x="7343436" y="4477969"/>
            <a:ext cx="5268166" cy="1293225"/>
            <a:chOff x="7578072" y="4240347"/>
            <a:chExt cx="5268166" cy="1293225"/>
          </a:xfrm>
        </p:grpSpPr>
        <p:sp>
          <p:nvSpPr>
            <p:cNvPr id="310" name="任意多边形: 形状 309">
              <a:extLst>
                <a:ext uri="{FF2B5EF4-FFF2-40B4-BE49-F238E27FC236}">
                  <a16:creationId xmlns:a16="http://schemas.microsoft.com/office/drawing/2014/main" id="{6D5AF170-D9A0-1D9E-3E9A-C70FE5A4472D}"/>
                </a:ext>
              </a:extLst>
            </p:cNvPr>
            <p:cNvSpPr/>
            <p:nvPr/>
          </p:nvSpPr>
          <p:spPr>
            <a:xfrm rot="5400000">
              <a:off x="9719054" y="2737648"/>
              <a:ext cx="863259" cy="3868658"/>
            </a:xfrm>
            <a:custGeom>
              <a:avLst/>
              <a:gdLst>
                <a:gd name="connsiteX0" fmla="*/ 533181 w 533181"/>
                <a:gd name="connsiteY0" fmla="*/ 0 h 1706880"/>
                <a:gd name="connsiteX1" fmla="*/ 533181 w 533181"/>
                <a:gd name="connsiteY1" fmla="*/ 1706880 h 1706880"/>
                <a:gd name="connsiteX2" fmla="*/ 497033 w 533181"/>
                <a:gd name="connsiteY2" fmla="*/ 1651109 h 1706880"/>
                <a:gd name="connsiteX3" fmla="*/ 427682 w 533181"/>
                <a:gd name="connsiteY3" fmla="*/ 1421737 h 1706880"/>
                <a:gd name="connsiteX4" fmla="*/ 80443 w 533181"/>
                <a:gd name="connsiteY4" fmla="*/ 908417 h 1706880"/>
                <a:gd name="connsiteX5" fmla="*/ 0 w 533181"/>
                <a:gd name="connsiteY5" fmla="*/ 863589 h 1706880"/>
                <a:gd name="connsiteX6" fmla="*/ 7247 w 533181"/>
                <a:gd name="connsiteY6" fmla="*/ 189553 h 1706880"/>
                <a:gd name="connsiteX7" fmla="*/ 72180 w 533181"/>
                <a:gd name="connsiteY7" fmla="*/ 184808 h 1706880"/>
                <a:gd name="connsiteX8" fmla="*/ 471193 w 533181"/>
                <a:gd name="connsiteY8" fmla="*/ 28853 h 1706880"/>
                <a:gd name="connsiteX9" fmla="*/ 486213 w 533181"/>
                <a:gd name="connsiteY9" fmla="*/ 15656 h 1706880"/>
                <a:gd name="connsiteX0-1" fmla="*/ 525927 w 533181"/>
                <a:gd name="connsiteY0-2" fmla="*/ 0 h 2408360"/>
                <a:gd name="connsiteX1-3" fmla="*/ 533181 w 533181"/>
                <a:gd name="connsiteY1-4" fmla="*/ 2408360 h 2408360"/>
                <a:gd name="connsiteX2-5" fmla="*/ 497033 w 533181"/>
                <a:gd name="connsiteY2-6" fmla="*/ 2352589 h 2408360"/>
                <a:gd name="connsiteX3-7" fmla="*/ 427682 w 533181"/>
                <a:gd name="connsiteY3-8" fmla="*/ 2123217 h 2408360"/>
                <a:gd name="connsiteX4-9" fmla="*/ 80443 w 533181"/>
                <a:gd name="connsiteY4-10" fmla="*/ 1609897 h 2408360"/>
                <a:gd name="connsiteX5-11" fmla="*/ 0 w 533181"/>
                <a:gd name="connsiteY5-12" fmla="*/ 1565069 h 2408360"/>
                <a:gd name="connsiteX6-13" fmla="*/ 7247 w 533181"/>
                <a:gd name="connsiteY6-14" fmla="*/ 891033 h 2408360"/>
                <a:gd name="connsiteX7-15" fmla="*/ 72180 w 533181"/>
                <a:gd name="connsiteY7-16" fmla="*/ 886288 h 2408360"/>
                <a:gd name="connsiteX8-17" fmla="*/ 471193 w 533181"/>
                <a:gd name="connsiteY8-18" fmla="*/ 730333 h 2408360"/>
                <a:gd name="connsiteX9-19" fmla="*/ 486213 w 533181"/>
                <a:gd name="connsiteY9-20" fmla="*/ 717136 h 2408360"/>
                <a:gd name="connsiteX10" fmla="*/ 525927 w 533181"/>
                <a:gd name="connsiteY10" fmla="*/ 0 h 2408360"/>
                <a:gd name="connsiteX0-21" fmla="*/ 525927 w 533181"/>
                <a:gd name="connsiteY0-22" fmla="*/ 0 h 2408360"/>
                <a:gd name="connsiteX1-23" fmla="*/ 533181 w 533181"/>
                <a:gd name="connsiteY1-24" fmla="*/ 2408360 h 2408360"/>
                <a:gd name="connsiteX2-25" fmla="*/ 497033 w 533181"/>
                <a:gd name="connsiteY2-26" fmla="*/ 2352589 h 2408360"/>
                <a:gd name="connsiteX3-27" fmla="*/ 427682 w 533181"/>
                <a:gd name="connsiteY3-28" fmla="*/ 2123217 h 2408360"/>
                <a:gd name="connsiteX4-29" fmla="*/ 80443 w 533181"/>
                <a:gd name="connsiteY4-30" fmla="*/ 1609897 h 2408360"/>
                <a:gd name="connsiteX5-31" fmla="*/ 0 w 533181"/>
                <a:gd name="connsiteY5-32" fmla="*/ 1565069 h 2408360"/>
                <a:gd name="connsiteX6-33" fmla="*/ 7247 w 533181"/>
                <a:gd name="connsiteY6-34" fmla="*/ 891033 h 2408360"/>
                <a:gd name="connsiteX7-35" fmla="*/ 72180 w 533181"/>
                <a:gd name="connsiteY7-36" fmla="*/ 886288 h 2408360"/>
                <a:gd name="connsiteX8-37" fmla="*/ 471193 w 533181"/>
                <a:gd name="connsiteY8-38" fmla="*/ 730333 h 2408360"/>
                <a:gd name="connsiteX9-39" fmla="*/ 457188 w 533181"/>
                <a:gd name="connsiteY9-40" fmla="*/ 104937 h 2408360"/>
                <a:gd name="connsiteX10-41" fmla="*/ 525927 w 533181"/>
                <a:gd name="connsiteY10-42" fmla="*/ 0 h 2408360"/>
                <a:gd name="connsiteX0-43" fmla="*/ 525927 w 533181"/>
                <a:gd name="connsiteY0-44" fmla="*/ 0 h 2408360"/>
                <a:gd name="connsiteX1-45" fmla="*/ 533181 w 533181"/>
                <a:gd name="connsiteY1-46" fmla="*/ 2408360 h 2408360"/>
                <a:gd name="connsiteX2-47" fmla="*/ 497033 w 533181"/>
                <a:gd name="connsiteY2-48" fmla="*/ 2352589 h 2408360"/>
                <a:gd name="connsiteX3-49" fmla="*/ 427682 w 533181"/>
                <a:gd name="connsiteY3-50" fmla="*/ 2123217 h 2408360"/>
                <a:gd name="connsiteX4-51" fmla="*/ 80443 w 533181"/>
                <a:gd name="connsiteY4-52" fmla="*/ 1609897 h 2408360"/>
                <a:gd name="connsiteX5-53" fmla="*/ 0 w 533181"/>
                <a:gd name="connsiteY5-54" fmla="*/ 1565069 h 2408360"/>
                <a:gd name="connsiteX6-55" fmla="*/ 7247 w 533181"/>
                <a:gd name="connsiteY6-56" fmla="*/ 891033 h 2408360"/>
                <a:gd name="connsiteX7-57" fmla="*/ 72180 w 533181"/>
                <a:gd name="connsiteY7-58" fmla="*/ 886288 h 2408360"/>
                <a:gd name="connsiteX8-59" fmla="*/ 471196 w 533181"/>
                <a:gd name="connsiteY8-60" fmla="*/ 445490 h 2408360"/>
                <a:gd name="connsiteX9-61" fmla="*/ 457188 w 533181"/>
                <a:gd name="connsiteY9-62" fmla="*/ 104937 h 2408360"/>
                <a:gd name="connsiteX10-63" fmla="*/ 525927 w 533181"/>
                <a:gd name="connsiteY10-64" fmla="*/ 0 h 2408360"/>
                <a:gd name="connsiteX0-65" fmla="*/ 525927 w 533181"/>
                <a:gd name="connsiteY0-66" fmla="*/ 0 h 2408360"/>
                <a:gd name="connsiteX1-67" fmla="*/ 533181 w 533181"/>
                <a:gd name="connsiteY1-68" fmla="*/ 2408360 h 2408360"/>
                <a:gd name="connsiteX2-69" fmla="*/ 497033 w 533181"/>
                <a:gd name="connsiteY2-70" fmla="*/ 2352589 h 2408360"/>
                <a:gd name="connsiteX3-71" fmla="*/ 427682 w 533181"/>
                <a:gd name="connsiteY3-72" fmla="*/ 2123217 h 2408360"/>
                <a:gd name="connsiteX4-73" fmla="*/ 80443 w 533181"/>
                <a:gd name="connsiteY4-74" fmla="*/ 1609897 h 2408360"/>
                <a:gd name="connsiteX5-75" fmla="*/ 0 w 533181"/>
                <a:gd name="connsiteY5-76" fmla="*/ 1565069 h 2408360"/>
                <a:gd name="connsiteX6-77" fmla="*/ 7247 w 533181"/>
                <a:gd name="connsiteY6-78" fmla="*/ 891033 h 2408360"/>
                <a:gd name="connsiteX7-79" fmla="*/ 72180 w 533181"/>
                <a:gd name="connsiteY7-80" fmla="*/ 886288 h 2408360"/>
                <a:gd name="connsiteX8-81" fmla="*/ 442171 w 533181"/>
                <a:gd name="connsiteY8-82" fmla="*/ 432736 h 2408360"/>
                <a:gd name="connsiteX9-83" fmla="*/ 457188 w 533181"/>
                <a:gd name="connsiteY9-84" fmla="*/ 104937 h 2408360"/>
                <a:gd name="connsiteX10-85" fmla="*/ 525927 w 533181"/>
                <a:gd name="connsiteY10-86" fmla="*/ 0 h 2408360"/>
                <a:gd name="connsiteX0-87" fmla="*/ 525927 w 533181"/>
                <a:gd name="connsiteY0-88" fmla="*/ 0 h 2408360"/>
                <a:gd name="connsiteX1-89" fmla="*/ 533181 w 533181"/>
                <a:gd name="connsiteY1-90" fmla="*/ 2408360 h 2408360"/>
                <a:gd name="connsiteX2-91" fmla="*/ 497033 w 533181"/>
                <a:gd name="connsiteY2-92" fmla="*/ 2352589 h 2408360"/>
                <a:gd name="connsiteX3-93" fmla="*/ 427682 w 533181"/>
                <a:gd name="connsiteY3-94" fmla="*/ 2123217 h 2408360"/>
                <a:gd name="connsiteX4-95" fmla="*/ 80443 w 533181"/>
                <a:gd name="connsiteY4-96" fmla="*/ 1609897 h 2408360"/>
                <a:gd name="connsiteX5-97" fmla="*/ 0 w 533181"/>
                <a:gd name="connsiteY5-98" fmla="*/ 1565069 h 2408360"/>
                <a:gd name="connsiteX6-99" fmla="*/ 7247 w 533181"/>
                <a:gd name="connsiteY6-100" fmla="*/ 891033 h 2408360"/>
                <a:gd name="connsiteX7-101" fmla="*/ 72180 w 533181"/>
                <a:gd name="connsiteY7-102" fmla="*/ 886288 h 2408360"/>
                <a:gd name="connsiteX8-103" fmla="*/ 405888 w 533181"/>
                <a:gd name="connsiteY8-104" fmla="*/ 424233 h 2408360"/>
                <a:gd name="connsiteX9-105" fmla="*/ 457188 w 533181"/>
                <a:gd name="connsiteY9-106" fmla="*/ 104937 h 2408360"/>
                <a:gd name="connsiteX10-107" fmla="*/ 525927 w 533181"/>
                <a:gd name="connsiteY10-108" fmla="*/ 0 h 2408360"/>
                <a:gd name="connsiteX0-109" fmla="*/ 525927 w 533181"/>
                <a:gd name="connsiteY0-110" fmla="*/ 0 h 2408360"/>
                <a:gd name="connsiteX1-111" fmla="*/ 533181 w 533181"/>
                <a:gd name="connsiteY1-112" fmla="*/ 2408360 h 2408360"/>
                <a:gd name="connsiteX2-113" fmla="*/ 497033 w 533181"/>
                <a:gd name="connsiteY2-114" fmla="*/ 2352589 h 2408360"/>
                <a:gd name="connsiteX3-115" fmla="*/ 427682 w 533181"/>
                <a:gd name="connsiteY3-116" fmla="*/ 2123217 h 2408360"/>
                <a:gd name="connsiteX4-117" fmla="*/ 80443 w 533181"/>
                <a:gd name="connsiteY4-118" fmla="*/ 1609897 h 2408360"/>
                <a:gd name="connsiteX5-119" fmla="*/ 0 w 533181"/>
                <a:gd name="connsiteY5-120" fmla="*/ 1565069 h 2408360"/>
                <a:gd name="connsiteX6-121" fmla="*/ 7247 w 533181"/>
                <a:gd name="connsiteY6-122" fmla="*/ 891033 h 2408360"/>
                <a:gd name="connsiteX7-123" fmla="*/ 72180 w 533181"/>
                <a:gd name="connsiteY7-124" fmla="*/ 886288 h 2408360"/>
                <a:gd name="connsiteX8-125" fmla="*/ 405888 w 533181"/>
                <a:gd name="connsiteY8-126" fmla="*/ 424233 h 2408360"/>
                <a:gd name="connsiteX9-127" fmla="*/ 478962 w 533181"/>
                <a:gd name="connsiteY9-128" fmla="*/ 126193 h 2408360"/>
                <a:gd name="connsiteX10-129" fmla="*/ 525927 w 533181"/>
                <a:gd name="connsiteY10-130" fmla="*/ 0 h 2408360"/>
                <a:gd name="connsiteX0-131" fmla="*/ 525927 w 533181"/>
                <a:gd name="connsiteY0-132" fmla="*/ 0 h 2408360"/>
                <a:gd name="connsiteX1-133" fmla="*/ 533181 w 533181"/>
                <a:gd name="connsiteY1-134" fmla="*/ 2408360 h 2408360"/>
                <a:gd name="connsiteX2-135" fmla="*/ 497033 w 533181"/>
                <a:gd name="connsiteY2-136" fmla="*/ 2352589 h 2408360"/>
                <a:gd name="connsiteX3-137" fmla="*/ 427682 w 533181"/>
                <a:gd name="connsiteY3-138" fmla="*/ 2123217 h 2408360"/>
                <a:gd name="connsiteX4-139" fmla="*/ 80443 w 533181"/>
                <a:gd name="connsiteY4-140" fmla="*/ 1609897 h 2408360"/>
                <a:gd name="connsiteX5-141" fmla="*/ 0 w 533181"/>
                <a:gd name="connsiteY5-142" fmla="*/ 1565069 h 2408360"/>
                <a:gd name="connsiteX6-143" fmla="*/ 7247 w 533181"/>
                <a:gd name="connsiteY6-144" fmla="*/ 891033 h 2408360"/>
                <a:gd name="connsiteX7-145" fmla="*/ 108469 w 533181"/>
                <a:gd name="connsiteY7-146" fmla="*/ 843774 h 2408360"/>
                <a:gd name="connsiteX8-147" fmla="*/ 405888 w 533181"/>
                <a:gd name="connsiteY8-148" fmla="*/ 424233 h 2408360"/>
                <a:gd name="connsiteX9-149" fmla="*/ 478962 w 533181"/>
                <a:gd name="connsiteY9-150" fmla="*/ 126193 h 2408360"/>
                <a:gd name="connsiteX10-151" fmla="*/ 525927 w 533181"/>
                <a:gd name="connsiteY10-152" fmla="*/ 0 h 2408360"/>
                <a:gd name="connsiteX0-153" fmla="*/ 525927 w 533181"/>
                <a:gd name="connsiteY0-154" fmla="*/ 0 h 2408360"/>
                <a:gd name="connsiteX1-155" fmla="*/ 533181 w 533181"/>
                <a:gd name="connsiteY1-156" fmla="*/ 2408360 h 2408360"/>
                <a:gd name="connsiteX2-157" fmla="*/ 497033 w 533181"/>
                <a:gd name="connsiteY2-158" fmla="*/ 2352589 h 2408360"/>
                <a:gd name="connsiteX3-159" fmla="*/ 427682 w 533181"/>
                <a:gd name="connsiteY3-160" fmla="*/ 2123217 h 2408360"/>
                <a:gd name="connsiteX4-161" fmla="*/ 80443 w 533181"/>
                <a:gd name="connsiteY4-162" fmla="*/ 1609897 h 2408360"/>
                <a:gd name="connsiteX5-163" fmla="*/ 0 w 533181"/>
                <a:gd name="connsiteY5-164" fmla="*/ 1565069 h 2408360"/>
                <a:gd name="connsiteX6-165" fmla="*/ 7247 w 533181"/>
                <a:gd name="connsiteY6-166" fmla="*/ 891033 h 2408360"/>
                <a:gd name="connsiteX7-167" fmla="*/ 108469 w 533181"/>
                <a:gd name="connsiteY7-168" fmla="*/ 843774 h 2408360"/>
                <a:gd name="connsiteX8-169" fmla="*/ 405891 w 533181"/>
                <a:gd name="connsiteY8-170" fmla="*/ 411478 h 2408360"/>
                <a:gd name="connsiteX9-171" fmla="*/ 478962 w 533181"/>
                <a:gd name="connsiteY9-172" fmla="*/ 126193 h 2408360"/>
                <a:gd name="connsiteX10-173" fmla="*/ 525927 w 533181"/>
                <a:gd name="connsiteY10-174" fmla="*/ 0 h 2408360"/>
                <a:gd name="connsiteX0-175" fmla="*/ 525927 w 533181"/>
                <a:gd name="connsiteY0-176" fmla="*/ 0 h 2408360"/>
                <a:gd name="connsiteX1-177" fmla="*/ 533181 w 533181"/>
                <a:gd name="connsiteY1-178" fmla="*/ 2408360 h 2408360"/>
                <a:gd name="connsiteX2-179" fmla="*/ 497033 w 533181"/>
                <a:gd name="connsiteY2-180" fmla="*/ 2352589 h 2408360"/>
                <a:gd name="connsiteX3-181" fmla="*/ 427682 w 533181"/>
                <a:gd name="connsiteY3-182" fmla="*/ 2123217 h 2408360"/>
                <a:gd name="connsiteX4-183" fmla="*/ 80443 w 533181"/>
                <a:gd name="connsiteY4-184" fmla="*/ 1609897 h 2408360"/>
                <a:gd name="connsiteX5-185" fmla="*/ 0 w 533181"/>
                <a:gd name="connsiteY5-186" fmla="*/ 1565069 h 2408360"/>
                <a:gd name="connsiteX6-187" fmla="*/ 7247 w 533181"/>
                <a:gd name="connsiteY6-188" fmla="*/ 891033 h 2408360"/>
                <a:gd name="connsiteX7-189" fmla="*/ 108469 w 533181"/>
                <a:gd name="connsiteY7-190" fmla="*/ 843774 h 2408360"/>
                <a:gd name="connsiteX8-191" fmla="*/ 405891 w 533181"/>
                <a:gd name="connsiteY8-192" fmla="*/ 411478 h 2408360"/>
                <a:gd name="connsiteX9-193" fmla="*/ 478962 w 533181"/>
                <a:gd name="connsiteY9-194" fmla="*/ 126193 h 2408360"/>
                <a:gd name="connsiteX10-195" fmla="*/ 525927 w 533181"/>
                <a:gd name="connsiteY10-196" fmla="*/ 0 h 2408360"/>
                <a:gd name="connsiteX0-197" fmla="*/ 525927 w 533181"/>
                <a:gd name="connsiteY0-198" fmla="*/ 0 h 2408360"/>
                <a:gd name="connsiteX1-199" fmla="*/ 533181 w 533181"/>
                <a:gd name="connsiteY1-200" fmla="*/ 2408360 h 2408360"/>
                <a:gd name="connsiteX2-201" fmla="*/ 497033 w 533181"/>
                <a:gd name="connsiteY2-202" fmla="*/ 2352589 h 2408360"/>
                <a:gd name="connsiteX3-203" fmla="*/ 427682 w 533181"/>
                <a:gd name="connsiteY3-204" fmla="*/ 2123217 h 2408360"/>
                <a:gd name="connsiteX4-205" fmla="*/ 80443 w 533181"/>
                <a:gd name="connsiteY4-206" fmla="*/ 1609897 h 2408360"/>
                <a:gd name="connsiteX5-207" fmla="*/ 0 w 533181"/>
                <a:gd name="connsiteY5-208" fmla="*/ 1565069 h 2408360"/>
                <a:gd name="connsiteX6-209" fmla="*/ 7247 w 533181"/>
                <a:gd name="connsiteY6-210" fmla="*/ 891033 h 2408360"/>
                <a:gd name="connsiteX7-211" fmla="*/ 108469 w 533181"/>
                <a:gd name="connsiteY7-212" fmla="*/ 843774 h 2408360"/>
                <a:gd name="connsiteX8-213" fmla="*/ 405891 w 533181"/>
                <a:gd name="connsiteY8-214" fmla="*/ 411478 h 2408360"/>
                <a:gd name="connsiteX9-215" fmla="*/ 478962 w 533181"/>
                <a:gd name="connsiteY9-216" fmla="*/ 126193 h 2408360"/>
                <a:gd name="connsiteX10-217" fmla="*/ 525927 w 533181"/>
                <a:gd name="connsiteY10-218" fmla="*/ 0 h 2408360"/>
                <a:gd name="connsiteX0-219" fmla="*/ 525927 w 533181"/>
                <a:gd name="connsiteY0-220" fmla="*/ 0 h 2408360"/>
                <a:gd name="connsiteX1-221" fmla="*/ 533181 w 533181"/>
                <a:gd name="connsiteY1-222" fmla="*/ 2408360 h 2408360"/>
                <a:gd name="connsiteX2-223" fmla="*/ 497033 w 533181"/>
                <a:gd name="connsiteY2-224" fmla="*/ 2352589 h 2408360"/>
                <a:gd name="connsiteX3-225" fmla="*/ 427682 w 533181"/>
                <a:gd name="connsiteY3-226" fmla="*/ 2123217 h 2408360"/>
                <a:gd name="connsiteX4-227" fmla="*/ 80443 w 533181"/>
                <a:gd name="connsiteY4-228" fmla="*/ 1609897 h 2408360"/>
                <a:gd name="connsiteX5-229" fmla="*/ 0 w 533181"/>
                <a:gd name="connsiteY5-230" fmla="*/ 1565069 h 2408360"/>
                <a:gd name="connsiteX6-231" fmla="*/ 7247 w 533181"/>
                <a:gd name="connsiteY6-232" fmla="*/ 891033 h 2408360"/>
                <a:gd name="connsiteX7-233" fmla="*/ 108469 w 533181"/>
                <a:gd name="connsiteY7-234" fmla="*/ 843774 h 2408360"/>
                <a:gd name="connsiteX8-235" fmla="*/ 410864 w 533181"/>
                <a:gd name="connsiteY8-236" fmla="*/ 408567 h 2408360"/>
                <a:gd name="connsiteX9-237" fmla="*/ 478962 w 533181"/>
                <a:gd name="connsiteY9-238" fmla="*/ 126193 h 2408360"/>
                <a:gd name="connsiteX10-239" fmla="*/ 525927 w 533181"/>
                <a:gd name="connsiteY10-240" fmla="*/ 0 h 2408360"/>
                <a:gd name="connsiteX0-241" fmla="*/ 525927 w 533181"/>
                <a:gd name="connsiteY0-242" fmla="*/ 0 h 2408360"/>
                <a:gd name="connsiteX1-243" fmla="*/ 533181 w 533181"/>
                <a:gd name="connsiteY1-244" fmla="*/ 2408360 h 2408360"/>
                <a:gd name="connsiteX2-245" fmla="*/ 497033 w 533181"/>
                <a:gd name="connsiteY2-246" fmla="*/ 2352589 h 2408360"/>
                <a:gd name="connsiteX3-247" fmla="*/ 427682 w 533181"/>
                <a:gd name="connsiteY3-248" fmla="*/ 2123217 h 2408360"/>
                <a:gd name="connsiteX4-249" fmla="*/ 80443 w 533181"/>
                <a:gd name="connsiteY4-250" fmla="*/ 1609897 h 2408360"/>
                <a:gd name="connsiteX5-251" fmla="*/ 0 w 533181"/>
                <a:gd name="connsiteY5-252" fmla="*/ 1565069 h 2408360"/>
                <a:gd name="connsiteX6-253" fmla="*/ 7247 w 533181"/>
                <a:gd name="connsiteY6-254" fmla="*/ 891033 h 2408360"/>
                <a:gd name="connsiteX7-255" fmla="*/ 108469 w 533181"/>
                <a:gd name="connsiteY7-256" fmla="*/ 843774 h 2408360"/>
                <a:gd name="connsiteX8-257" fmla="*/ 410864 w 533181"/>
                <a:gd name="connsiteY8-258" fmla="*/ 408567 h 2408360"/>
                <a:gd name="connsiteX9-259" fmla="*/ 478962 w 533181"/>
                <a:gd name="connsiteY9-260" fmla="*/ 126193 h 2408360"/>
                <a:gd name="connsiteX10-261" fmla="*/ 525927 w 533181"/>
                <a:gd name="connsiteY10-262" fmla="*/ 0 h 2408360"/>
                <a:gd name="connsiteX0-263" fmla="*/ 525927 w 533181"/>
                <a:gd name="connsiteY0-264" fmla="*/ 0 h 2408360"/>
                <a:gd name="connsiteX1-265" fmla="*/ 533181 w 533181"/>
                <a:gd name="connsiteY1-266" fmla="*/ 2408360 h 2408360"/>
                <a:gd name="connsiteX2-267" fmla="*/ 497033 w 533181"/>
                <a:gd name="connsiteY2-268" fmla="*/ 2352589 h 2408360"/>
                <a:gd name="connsiteX3-269" fmla="*/ 427682 w 533181"/>
                <a:gd name="connsiteY3-270" fmla="*/ 2123217 h 2408360"/>
                <a:gd name="connsiteX4-271" fmla="*/ 80443 w 533181"/>
                <a:gd name="connsiteY4-272" fmla="*/ 1609897 h 2408360"/>
                <a:gd name="connsiteX5-273" fmla="*/ 0 w 533181"/>
                <a:gd name="connsiteY5-274" fmla="*/ 1565069 h 2408360"/>
                <a:gd name="connsiteX6-275" fmla="*/ 7247 w 533181"/>
                <a:gd name="connsiteY6-276" fmla="*/ 891033 h 2408360"/>
                <a:gd name="connsiteX7-277" fmla="*/ 108469 w 533181"/>
                <a:gd name="connsiteY7-278" fmla="*/ 843774 h 2408360"/>
                <a:gd name="connsiteX8-279" fmla="*/ 410864 w 533181"/>
                <a:gd name="connsiteY8-280" fmla="*/ 408567 h 2408360"/>
                <a:gd name="connsiteX9-281" fmla="*/ 478962 w 533181"/>
                <a:gd name="connsiteY9-282" fmla="*/ 126193 h 2408360"/>
                <a:gd name="connsiteX10-283" fmla="*/ 525927 w 533181"/>
                <a:gd name="connsiteY10-284" fmla="*/ 0 h 2408360"/>
                <a:gd name="connsiteX0-285" fmla="*/ 555748 w 555748"/>
                <a:gd name="connsiteY0-286" fmla="*/ 0 h 2425828"/>
                <a:gd name="connsiteX1-287" fmla="*/ 533181 w 555748"/>
                <a:gd name="connsiteY1-288" fmla="*/ 2425828 h 2425828"/>
                <a:gd name="connsiteX2-289" fmla="*/ 497033 w 555748"/>
                <a:gd name="connsiteY2-290" fmla="*/ 2370057 h 2425828"/>
                <a:gd name="connsiteX3-291" fmla="*/ 427682 w 555748"/>
                <a:gd name="connsiteY3-292" fmla="*/ 2140685 h 2425828"/>
                <a:gd name="connsiteX4-293" fmla="*/ 80443 w 555748"/>
                <a:gd name="connsiteY4-294" fmla="*/ 1627365 h 2425828"/>
                <a:gd name="connsiteX5-295" fmla="*/ 0 w 555748"/>
                <a:gd name="connsiteY5-296" fmla="*/ 1582537 h 2425828"/>
                <a:gd name="connsiteX6-297" fmla="*/ 7247 w 555748"/>
                <a:gd name="connsiteY6-298" fmla="*/ 908501 h 2425828"/>
                <a:gd name="connsiteX7-299" fmla="*/ 108469 w 555748"/>
                <a:gd name="connsiteY7-300" fmla="*/ 861242 h 2425828"/>
                <a:gd name="connsiteX8-301" fmla="*/ 410864 w 555748"/>
                <a:gd name="connsiteY8-302" fmla="*/ 426035 h 2425828"/>
                <a:gd name="connsiteX9-303" fmla="*/ 478962 w 555748"/>
                <a:gd name="connsiteY9-304" fmla="*/ 143661 h 2425828"/>
                <a:gd name="connsiteX10-305" fmla="*/ 555748 w 555748"/>
                <a:gd name="connsiteY10-306" fmla="*/ 0 h 2425828"/>
                <a:gd name="connsiteX0-307" fmla="*/ 555748 w 555748"/>
                <a:gd name="connsiteY0-308" fmla="*/ 0 h 2425828"/>
                <a:gd name="connsiteX1-309" fmla="*/ 533181 w 555748"/>
                <a:gd name="connsiteY1-310" fmla="*/ 2425828 h 2425828"/>
                <a:gd name="connsiteX2-311" fmla="*/ 497033 w 555748"/>
                <a:gd name="connsiteY2-312" fmla="*/ 2370057 h 2425828"/>
                <a:gd name="connsiteX3-313" fmla="*/ 427682 w 555748"/>
                <a:gd name="connsiteY3-314" fmla="*/ 2140685 h 2425828"/>
                <a:gd name="connsiteX4-315" fmla="*/ 80443 w 555748"/>
                <a:gd name="connsiteY4-316" fmla="*/ 1627365 h 2425828"/>
                <a:gd name="connsiteX5-317" fmla="*/ 0 w 555748"/>
                <a:gd name="connsiteY5-318" fmla="*/ 1582537 h 2425828"/>
                <a:gd name="connsiteX6-319" fmla="*/ 7247 w 555748"/>
                <a:gd name="connsiteY6-320" fmla="*/ 908501 h 2425828"/>
                <a:gd name="connsiteX7-321" fmla="*/ 108469 w 555748"/>
                <a:gd name="connsiteY7-322" fmla="*/ 861242 h 2425828"/>
                <a:gd name="connsiteX8-323" fmla="*/ 410864 w 555748"/>
                <a:gd name="connsiteY8-324" fmla="*/ 426035 h 2425828"/>
                <a:gd name="connsiteX9-325" fmla="*/ 493870 w 555748"/>
                <a:gd name="connsiteY9-326" fmla="*/ 155306 h 2425828"/>
                <a:gd name="connsiteX10-327" fmla="*/ 555748 w 555748"/>
                <a:gd name="connsiteY10-328" fmla="*/ 0 h 2425828"/>
                <a:gd name="connsiteX0-329" fmla="*/ 555748 w 555748"/>
                <a:gd name="connsiteY0-330" fmla="*/ 0 h 2425828"/>
                <a:gd name="connsiteX1-331" fmla="*/ 533181 w 555748"/>
                <a:gd name="connsiteY1-332" fmla="*/ 2425828 h 2425828"/>
                <a:gd name="connsiteX2-333" fmla="*/ 497033 w 555748"/>
                <a:gd name="connsiteY2-334" fmla="*/ 2370057 h 2425828"/>
                <a:gd name="connsiteX3-335" fmla="*/ 427682 w 555748"/>
                <a:gd name="connsiteY3-336" fmla="*/ 2140685 h 2425828"/>
                <a:gd name="connsiteX4-337" fmla="*/ 80443 w 555748"/>
                <a:gd name="connsiteY4-338" fmla="*/ 1627365 h 2425828"/>
                <a:gd name="connsiteX5-339" fmla="*/ 0 w 555748"/>
                <a:gd name="connsiteY5-340" fmla="*/ 1582537 h 2425828"/>
                <a:gd name="connsiteX6-341" fmla="*/ 7247 w 555748"/>
                <a:gd name="connsiteY6-342" fmla="*/ 908501 h 2425828"/>
                <a:gd name="connsiteX7-343" fmla="*/ 118408 w 555748"/>
                <a:gd name="connsiteY7-344" fmla="*/ 814662 h 2425828"/>
                <a:gd name="connsiteX8-345" fmla="*/ 410864 w 555748"/>
                <a:gd name="connsiteY8-346" fmla="*/ 426035 h 2425828"/>
                <a:gd name="connsiteX9-347" fmla="*/ 493870 w 555748"/>
                <a:gd name="connsiteY9-348" fmla="*/ 155306 h 2425828"/>
                <a:gd name="connsiteX10-349" fmla="*/ 555748 w 555748"/>
                <a:gd name="connsiteY10-350" fmla="*/ 0 h 2425828"/>
                <a:gd name="connsiteX0-351" fmla="*/ 555748 w 555748"/>
                <a:gd name="connsiteY0-352" fmla="*/ 0 h 2425828"/>
                <a:gd name="connsiteX1-353" fmla="*/ 533181 w 555748"/>
                <a:gd name="connsiteY1-354" fmla="*/ 2425828 h 2425828"/>
                <a:gd name="connsiteX2-355" fmla="*/ 497033 w 555748"/>
                <a:gd name="connsiteY2-356" fmla="*/ 2370057 h 2425828"/>
                <a:gd name="connsiteX3-357" fmla="*/ 427682 w 555748"/>
                <a:gd name="connsiteY3-358" fmla="*/ 2140685 h 2425828"/>
                <a:gd name="connsiteX4-359" fmla="*/ 80443 w 555748"/>
                <a:gd name="connsiteY4-360" fmla="*/ 1627365 h 2425828"/>
                <a:gd name="connsiteX5-361" fmla="*/ 0 w 555748"/>
                <a:gd name="connsiteY5-362" fmla="*/ 1582537 h 2425828"/>
                <a:gd name="connsiteX6-363" fmla="*/ 7247 w 555748"/>
                <a:gd name="connsiteY6-364" fmla="*/ 908501 h 2425828"/>
                <a:gd name="connsiteX7-365" fmla="*/ 118408 w 555748"/>
                <a:gd name="connsiteY7-366" fmla="*/ 814662 h 2425828"/>
                <a:gd name="connsiteX8-367" fmla="*/ 410864 w 555748"/>
                <a:gd name="connsiteY8-368" fmla="*/ 426035 h 2425828"/>
                <a:gd name="connsiteX9-369" fmla="*/ 493870 w 555748"/>
                <a:gd name="connsiteY9-370" fmla="*/ 155306 h 2425828"/>
                <a:gd name="connsiteX10-371" fmla="*/ 555748 w 555748"/>
                <a:gd name="connsiteY10-372" fmla="*/ 0 h 2425828"/>
                <a:gd name="connsiteX0-373" fmla="*/ 555748 w 555748"/>
                <a:gd name="connsiteY0-374" fmla="*/ 0 h 2425828"/>
                <a:gd name="connsiteX1-375" fmla="*/ 533181 w 555748"/>
                <a:gd name="connsiteY1-376" fmla="*/ 2425828 h 2425828"/>
                <a:gd name="connsiteX2-377" fmla="*/ 497033 w 555748"/>
                <a:gd name="connsiteY2-378" fmla="*/ 2370057 h 2425828"/>
                <a:gd name="connsiteX3-379" fmla="*/ 427682 w 555748"/>
                <a:gd name="connsiteY3-380" fmla="*/ 2140685 h 2425828"/>
                <a:gd name="connsiteX4-381" fmla="*/ 80443 w 555748"/>
                <a:gd name="connsiteY4-382" fmla="*/ 1627365 h 2425828"/>
                <a:gd name="connsiteX5-383" fmla="*/ 0 w 555748"/>
                <a:gd name="connsiteY5-384" fmla="*/ 1582537 h 2425828"/>
                <a:gd name="connsiteX6-385" fmla="*/ 7247 w 555748"/>
                <a:gd name="connsiteY6-386" fmla="*/ 908501 h 2425828"/>
                <a:gd name="connsiteX7-387" fmla="*/ 118408 w 555748"/>
                <a:gd name="connsiteY7-388" fmla="*/ 814662 h 2425828"/>
                <a:gd name="connsiteX8-389" fmla="*/ 410864 w 555748"/>
                <a:gd name="connsiteY8-390" fmla="*/ 426035 h 2425828"/>
                <a:gd name="connsiteX9-391" fmla="*/ 493870 w 555748"/>
                <a:gd name="connsiteY9-392" fmla="*/ 155306 h 2425828"/>
                <a:gd name="connsiteX10-393" fmla="*/ 555748 w 555748"/>
                <a:gd name="connsiteY10-394" fmla="*/ 0 h 2425828"/>
                <a:gd name="connsiteX0-395" fmla="*/ 555748 w 555748"/>
                <a:gd name="connsiteY0-396" fmla="*/ 0 h 2425828"/>
                <a:gd name="connsiteX1-397" fmla="*/ 533181 w 555748"/>
                <a:gd name="connsiteY1-398" fmla="*/ 2425828 h 2425828"/>
                <a:gd name="connsiteX2-399" fmla="*/ 497033 w 555748"/>
                <a:gd name="connsiteY2-400" fmla="*/ 2370057 h 2425828"/>
                <a:gd name="connsiteX3-401" fmla="*/ 427682 w 555748"/>
                <a:gd name="connsiteY3-402" fmla="*/ 2140685 h 2425828"/>
                <a:gd name="connsiteX4-403" fmla="*/ 80443 w 555748"/>
                <a:gd name="connsiteY4-404" fmla="*/ 1627365 h 2425828"/>
                <a:gd name="connsiteX5-405" fmla="*/ 0 w 555748"/>
                <a:gd name="connsiteY5-406" fmla="*/ 1582537 h 2425828"/>
                <a:gd name="connsiteX6-407" fmla="*/ 7247 w 555748"/>
                <a:gd name="connsiteY6-408" fmla="*/ 908501 h 2425828"/>
                <a:gd name="connsiteX7-409" fmla="*/ 118408 w 555748"/>
                <a:gd name="connsiteY7-410" fmla="*/ 814662 h 2425828"/>
                <a:gd name="connsiteX8-411" fmla="*/ 410864 w 555748"/>
                <a:gd name="connsiteY8-412" fmla="*/ 426035 h 2425828"/>
                <a:gd name="connsiteX9-413" fmla="*/ 493870 w 555748"/>
                <a:gd name="connsiteY9-414" fmla="*/ 155306 h 2425828"/>
                <a:gd name="connsiteX10-415" fmla="*/ 555748 w 555748"/>
                <a:gd name="connsiteY10-416" fmla="*/ 0 h 2425828"/>
                <a:gd name="connsiteX0-417" fmla="*/ 555748 w 555748"/>
                <a:gd name="connsiteY0-418" fmla="*/ 0 h 2425828"/>
                <a:gd name="connsiteX1-419" fmla="*/ 533181 w 555748"/>
                <a:gd name="connsiteY1-420" fmla="*/ 2425828 h 2425828"/>
                <a:gd name="connsiteX2-421" fmla="*/ 497033 w 555748"/>
                <a:gd name="connsiteY2-422" fmla="*/ 2370057 h 2425828"/>
                <a:gd name="connsiteX3-423" fmla="*/ 427682 w 555748"/>
                <a:gd name="connsiteY3-424" fmla="*/ 2140685 h 2425828"/>
                <a:gd name="connsiteX4-425" fmla="*/ 80443 w 555748"/>
                <a:gd name="connsiteY4-426" fmla="*/ 1627365 h 2425828"/>
                <a:gd name="connsiteX5-427" fmla="*/ 0 w 555748"/>
                <a:gd name="connsiteY5-428" fmla="*/ 1582537 h 2425828"/>
                <a:gd name="connsiteX6-429" fmla="*/ 7247 w 555748"/>
                <a:gd name="connsiteY6-430" fmla="*/ 908501 h 2425828"/>
                <a:gd name="connsiteX7-431" fmla="*/ 118408 w 555748"/>
                <a:gd name="connsiteY7-432" fmla="*/ 814662 h 2425828"/>
                <a:gd name="connsiteX8-433" fmla="*/ 410864 w 555748"/>
                <a:gd name="connsiteY8-434" fmla="*/ 426035 h 2425828"/>
                <a:gd name="connsiteX9-435" fmla="*/ 493870 w 555748"/>
                <a:gd name="connsiteY9-436" fmla="*/ 155306 h 2425828"/>
                <a:gd name="connsiteX10-437" fmla="*/ 555748 w 555748"/>
                <a:gd name="connsiteY10-438" fmla="*/ 0 h 2425828"/>
                <a:gd name="connsiteX0-439" fmla="*/ 555748 w 555748"/>
                <a:gd name="connsiteY0-440" fmla="*/ 0 h 2425828"/>
                <a:gd name="connsiteX1-441" fmla="*/ 533181 w 555748"/>
                <a:gd name="connsiteY1-442" fmla="*/ 2425828 h 2425828"/>
                <a:gd name="connsiteX2-443" fmla="*/ 497033 w 555748"/>
                <a:gd name="connsiteY2-444" fmla="*/ 2370057 h 2425828"/>
                <a:gd name="connsiteX3-445" fmla="*/ 427682 w 555748"/>
                <a:gd name="connsiteY3-446" fmla="*/ 2140685 h 2425828"/>
                <a:gd name="connsiteX4-447" fmla="*/ 80443 w 555748"/>
                <a:gd name="connsiteY4-448" fmla="*/ 1627365 h 2425828"/>
                <a:gd name="connsiteX5-449" fmla="*/ 0 w 555748"/>
                <a:gd name="connsiteY5-450" fmla="*/ 1582537 h 2425828"/>
                <a:gd name="connsiteX6-451" fmla="*/ 7247 w 555748"/>
                <a:gd name="connsiteY6-452" fmla="*/ 908501 h 2425828"/>
                <a:gd name="connsiteX7-453" fmla="*/ 118408 w 555748"/>
                <a:gd name="connsiteY7-454" fmla="*/ 814662 h 2425828"/>
                <a:gd name="connsiteX8-455" fmla="*/ 410864 w 555748"/>
                <a:gd name="connsiteY8-456" fmla="*/ 426035 h 2425828"/>
                <a:gd name="connsiteX9-457" fmla="*/ 503809 w 555748"/>
                <a:gd name="connsiteY9-458" fmla="*/ 164040 h 2425828"/>
                <a:gd name="connsiteX10-459" fmla="*/ 555748 w 555748"/>
                <a:gd name="connsiteY10-460" fmla="*/ 0 h 2425828"/>
                <a:gd name="connsiteX0-461" fmla="*/ 555748 w 555748"/>
                <a:gd name="connsiteY0-462" fmla="*/ 0 h 2425828"/>
                <a:gd name="connsiteX1-463" fmla="*/ 533181 w 555748"/>
                <a:gd name="connsiteY1-464" fmla="*/ 2425828 h 2425828"/>
                <a:gd name="connsiteX2-465" fmla="*/ 497033 w 555748"/>
                <a:gd name="connsiteY2-466" fmla="*/ 2370057 h 2425828"/>
                <a:gd name="connsiteX3-467" fmla="*/ 427682 w 555748"/>
                <a:gd name="connsiteY3-468" fmla="*/ 2140685 h 2425828"/>
                <a:gd name="connsiteX4-469" fmla="*/ 80443 w 555748"/>
                <a:gd name="connsiteY4-470" fmla="*/ 1627365 h 2425828"/>
                <a:gd name="connsiteX5-471" fmla="*/ 0 w 555748"/>
                <a:gd name="connsiteY5-472" fmla="*/ 1582537 h 2425828"/>
                <a:gd name="connsiteX6-473" fmla="*/ 7247 w 555748"/>
                <a:gd name="connsiteY6-474" fmla="*/ 908501 h 2425828"/>
                <a:gd name="connsiteX7-475" fmla="*/ 98529 w 555748"/>
                <a:gd name="connsiteY7-476" fmla="*/ 846686 h 2425828"/>
                <a:gd name="connsiteX8-477" fmla="*/ 410864 w 555748"/>
                <a:gd name="connsiteY8-478" fmla="*/ 426035 h 2425828"/>
                <a:gd name="connsiteX9-479" fmla="*/ 503809 w 555748"/>
                <a:gd name="connsiteY9-480" fmla="*/ 164040 h 2425828"/>
                <a:gd name="connsiteX10-481" fmla="*/ 555748 w 555748"/>
                <a:gd name="connsiteY10-482" fmla="*/ 0 h 2425828"/>
                <a:gd name="connsiteX0-483" fmla="*/ 555746 w 555746"/>
                <a:gd name="connsiteY0-484" fmla="*/ 0 h 2425828"/>
                <a:gd name="connsiteX1-485" fmla="*/ 533179 w 555746"/>
                <a:gd name="connsiteY1-486" fmla="*/ 2425828 h 2425828"/>
                <a:gd name="connsiteX2-487" fmla="*/ 497031 w 555746"/>
                <a:gd name="connsiteY2-488" fmla="*/ 2370057 h 2425828"/>
                <a:gd name="connsiteX3-489" fmla="*/ 427680 w 555746"/>
                <a:gd name="connsiteY3-490" fmla="*/ 2140685 h 2425828"/>
                <a:gd name="connsiteX4-491" fmla="*/ 80441 w 555746"/>
                <a:gd name="connsiteY4-492" fmla="*/ 1627365 h 2425828"/>
                <a:gd name="connsiteX5-493" fmla="*/ 0 w 555746"/>
                <a:gd name="connsiteY5-494" fmla="*/ 1760701 h 2425828"/>
                <a:gd name="connsiteX6-495" fmla="*/ 7245 w 555746"/>
                <a:gd name="connsiteY6-496" fmla="*/ 908501 h 2425828"/>
                <a:gd name="connsiteX7-497" fmla="*/ 98527 w 555746"/>
                <a:gd name="connsiteY7-498" fmla="*/ 846686 h 2425828"/>
                <a:gd name="connsiteX8-499" fmla="*/ 410862 w 555746"/>
                <a:gd name="connsiteY8-500" fmla="*/ 426035 h 2425828"/>
                <a:gd name="connsiteX9-501" fmla="*/ 503807 w 555746"/>
                <a:gd name="connsiteY9-502" fmla="*/ 164040 h 2425828"/>
                <a:gd name="connsiteX10-503" fmla="*/ 555746 w 555746"/>
                <a:gd name="connsiteY10-504" fmla="*/ 0 h 2425828"/>
                <a:gd name="connsiteX0-505" fmla="*/ 558689 w 558689"/>
                <a:gd name="connsiteY0-506" fmla="*/ 0 h 2425828"/>
                <a:gd name="connsiteX1-507" fmla="*/ 536122 w 558689"/>
                <a:gd name="connsiteY1-508" fmla="*/ 2425828 h 2425828"/>
                <a:gd name="connsiteX2-509" fmla="*/ 499974 w 558689"/>
                <a:gd name="connsiteY2-510" fmla="*/ 2370057 h 2425828"/>
                <a:gd name="connsiteX3-511" fmla="*/ 430623 w 558689"/>
                <a:gd name="connsiteY3-512" fmla="*/ 2140685 h 2425828"/>
                <a:gd name="connsiteX4-513" fmla="*/ 83384 w 558689"/>
                <a:gd name="connsiteY4-514" fmla="*/ 1627365 h 2425828"/>
                <a:gd name="connsiteX5-515" fmla="*/ 2943 w 558689"/>
                <a:gd name="connsiteY5-516" fmla="*/ 1760701 h 2425828"/>
                <a:gd name="connsiteX6-517" fmla="*/ 498 w 558689"/>
                <a:gd name="connsiteY6-518" fmla="*/ 690744 h 2425828"/>
                <a:gd name="connsiteX7-519" fmla="*/ 101470 w 558689"/>
                <a:gd name="connsiteY7-520" fmla="*/ 846686 h 2425828"/>
                <a:gd name="connsiteX8-521" fmla="*/ 413805 w 558689"/>
                <a:gd name="connsiteY8-522" fmla="*/ 426035 h 2425828"/>
                <a:gd name="connsiteX9-523" fmla="*/ 506750 w 558689"/>
                <a:gd name="connsiteY9-524" fmla="*/ 164040 h 2425828"/>
                <a:gd name="connsiteX10-525" fmla="*/ 558689 w 558689"/>
                <a:gd name="connsiteY10-526" fmla="*/ 0 h 2425828"/>
                <a:gd name="connsiteX0-527" fmla="*/ 558689 w 558689"/>
                <a:gd name="connsiteY0-528" fmla="*/ 0 h 2425828"/>
                <a:gd name="connsiteX1-529" fmla="*/ 536122 w 558689"/>
                <a:gd name="connsiteY1-530" fmla="*/ 2425828 h 2425828"/>
                <a:gd name="connsiteX2-531" fmla="*/ 499974 w 558689"/>
                <a:gd name="connsiteY2-532" fmla="*/ 2370057 h 2425828"/>
                <a:gd name="connsiteX3-533" fmla="*/ 430623 w 558689"/>
                <a:gd name="connsiteY3-534" fmla="*/ 2140685 h 2425828"/>
                <a:gd name="connsiteX4-535" fmla="*/ 117313 w 558689"/>
                <a:gd name="connsiteY4-536" fmla="*/ 1805529 h 2425828"/>
                <a:gd name="connsiteX5-537" fmla="*/ 2943 w 558689"/>
                <a:gd name="connsiteY5-538" fmla="*/ 1760701 h 2425828"/>
                <a:gd name="connsiteX6-539" fmla="*/ 498 w 558689"/>
                <a:gd name="connsiteY6-540" fmla="*/ 690744 h 2425828"/>
                <a:gd name="connsiteX7-541" fmla="*/ 101470 w 558689"/>
                <a:gd name="connsiteY7-542" fmla="*/ 846686 h 2425828"/>
                <a:gd name="connsiteX8-543" fmla="*/ 413805 w 558689"/>
                <a:gd name="connsiteY8-544" fmla="*/ 426035 h 2425828"/>
                <a:gd name="connsiteX9-545" fmla="*/ 506750 w 558689"/>
                <a:gd name="connsiteY9-546" fmla="*/ 164040 h 2425828"/>
                <a:gd name="connsiteX10-547" fmla="*/ 558689 w 558689"/>
                <a:gd name="connsiteY10-548" fmla="*/ 0 h 2425828"/>
                <a:gd name="connsiteX0-549" fmla="*/ 558689 w 558689"/>
                <a:gd name="connsiteY0-550" fmla="*/ 0 h 2425828"/>
                <a:gd name="connsiteX1-551" fmla="*/ 536122 w 558689"/>
                <a:gd name="connsiteY1-552" fmla="*/ 2425828 h 2425828"/>
                <a:gd name="connsiteX2-553" fmla="*/ 499974 w 558689"/>
                <a:gd name="connsiteY2-554" fmla="*/ 2370057 h 2425828"/>
                <a:gd name="connsiteX3-555" fmla="*/ 430623 w 558689"/>
                <a:gd name="connsiteY3-556" fmla="*/ 2140685 h 2425828"/>
                <a:gd name="connsiteX4-557" fmla="*/ 117313 w 558689"/>
                <a:gd name="connsiteY4-558" fmla="*/ 1805529 h 2425828"/>
                <a:gd name="connsiteX5-559" fmla="*/ 2943 w 558689"/>
                <a:gd name="connsiteY5-560" fmla="*/ 1760701 h 2425828"/>
                <a:gd name="connsiteX6-561" fmla="*/ 498 w 558689"/>
                <a:gd name="connsiteY6-562" fmla="*/ 690744 h 2425828"/>
                <a:gd name="connsiteX7-563" fmla="*/ 149939 w 558689"/>
                <a:gd name="connsiteY7-564" fmla="*/ 634585 h 2425828"/>
                <a:gd name="connsiteX8-565" fmla="*/ 413805 w 558689"/>
                <a:gd name="connsiteY8-566" fmla="*/ 426035 h 2425828"/>
                <a:gd name="connsiteX9-567" fmla="*/ 506750 w 558689"/>
                <a:gd name="connsiteY9-568" fmla="*/ 164040 h 2425828"/>
                <a:gd name="connsiteX10-569" fmla="*/ 558689 w 558689"/>
                <a:gd name="connsiteY10-570" fmla="*/ 0 h 2425828"/>
                <a:gd name="connsiteX0-571" fmla="*/ 558689 w 558689"/>
                <a:gd name="connsiteY0-572" fmla="*/ 0 h 2425828"/>
                <a:gd name="connsiteX1-573" fmla="*/ 536122 w 558689"/>
                <a:gd name="connsiteY1-574" fmla="*/ 2425828 h 2425828"/>
                <a:gd name="connsiteX2-575" fmla="*/ 499974 w 558689"/>
                <a:gd name="connsiteY2-576" fmla="*/ 2370057 h 2425828"/>
                <a:gd name="connsiteX3-577" fmla="*/ 430623 w 558689"/>
                <a:gd name="connsiteY3-578" fmla="*/ 2140685 h 2425828"/>
                <a:gd name="connsiteX4-579" fmla="*/ 117313 w 558689"/>
                <a:gd name="connsiteY4-580" fmla="*/ 1805529 h 2425828"/>
                <a:gd name="connsiteX5-581" fmla="*/ 2943 w 558689"/>
                <a:gd name="connsiteY5-582" fmla="*/ 1760701 h 2425828"/>
                <a:gd name="connsiteX6-583" fmla="*/ 498 w 558689"/>
                <a:gd name="connsiteY6-584" fmla="*/ 690744 h 2425828"/>
                <a:gd name="connsiteX7-585" fmla="*/ 149939 w 558689"/>
                <a:gd name="connsiteY7-586" fmla="*/ 634585 h 2425828"/>
                <a:gd name="connsiteX8-587" fmla="*/ 413805 w 558689"/>
                <a:gd name="connsiteY8-588" fmla="*/ 426035 h 2425828"/>
                <a:gd name="connsiteX9-589" fmla="*/ 506750 w 558689"/>
                <a:gd name="connsiteY9-590" fmla="*/ 164040 h 2425828"/>
                <a:gd name="connsiteX10-591" fmla="*/ 558689 w 558689"/>
                <a:gd name="connsiteY10-592" fmla="*/ 0 h 24258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41" y="connsiteY10-42"/>
                </a:cxn>
              </a:cxnLst>
              <a:rect l="l" t="t" r="r" b="b"/>
              <a:pathLst>
                <a:path w="558689" h="2425828">
                  <a:moveTo>
                    <a:pt x="558689" y="0"/>
                  </a:moveTo>
                  <a:lnTo>
                    <a:pt x="536122" y="2425828"/>
                  </a:lnTo>
                  <a:lnTo>
                    <a:pt x="499974" y="2370057"/>
                  </a:lnTo>
                  <a:lnTo>
                    <a:pt x="430623" y="2140685"/>
                  </a:lnTo>
                  <a:cubicBezTo>
                    <a:pt x="345524" y="1914560"/>
                    <a:pt x="258946" y="1913071"/>
                    <a:pt x="117313" y="1805529"/>
                  </a:cubicBezTo>
                  <a:lnTo>
                    <a:pt x="2943" y="1760701"/>
                  </a:lnTo>
                  <a:cubicBezTo>
                    <a:pt x="5359" y="1536022"/>
                    <a:pt x="-1918" y="915423"/>
                    <a:pt x="498" y="690744"/>
                  </a:cubicBezTo>
                  <a:lnTo>
                    <a:pt x="149939" y="634585"/>
                  </a:lnTo>
                  <a:cubicBezTo>
                    <a:pt x="274253" y="547672"/>
                    <a:pt x="302464" y="565075"/>
                    <a:pt x="413805" y="426035"/>
                  </a:cubicBezTo>
                  <a:cubicBezTo>
                    <a:pt x="477924" y="278536"/>
                    <a:pt x="482393" y="259135"/>
                    <a:pt x="506750" y="164040"/>
                  </a:cubicBezTo>
                  <a:cubicBezTo>
                    <a:pt x="522406" y="158821"/>
                    <a:pt x="543033" y="5219"/>
                    <a:pt x="558689" y="0"/>
                  </a:cubicBezTo>
                  <a:close/>
                </a:path>
              </a:pathLst>
            </a:custGeom>
            <a:gradFill>
              <a:gsLst>
                <a:gs pos="0">
                  <a:srgbClr val="1CA9EB">
                    <a:alpha val="50000"/>
                  </a:srgbClr>
                </a:gs>
                <a:gs pos="100000">
                  <a:srgbClr val="6B8AD5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1" name="任意多边形: 形状 310">
              <a:extLst>
                <a:ext uri="{FF2B5EF4-FFF2-40B4-BE49-F238E27FC236}">
                  <a16:creationId xmlns:a16="http://schemas.microsoft.com/office/drawing/2014/main" id="{B26AD729-8468-6EC1-7DB4-B9867B0E46ED}"/>
                </a:ext>
              </a:extLst>
            </p:cNvPr>
            <p:cNvSpPr/>
            <p:nvPr/>
          </p:nvSpPr>
          <p:spPr>
            <a:xfrm>
              <a:off x="8038091" y="4936692"/>
              <a:ext cx="4235733" cy="475582"/>
            </a:xfrm>
            <a:custGeom>
              <a:avLst/>
              <a:gdLst>
                <a:gd name="connsiteX0" fmla="*/ 56603 w 3075556"/>
                <a:gd name="connsiteY0" fmla="*/ 0 h 446926"/>
                <a:gd name="connsiteX1" fmla="*/ 650858 w 3075556"/>
                <a:gd name="connsiteY1" fmla="*/ 0 h 446926"/>
                <a:gd name="connsiteX2" fmla="*/ 1053099 w 3075556"/>
                <a:gd name="connsiteY2" fmla="*/ 0 h 446926"/>
                <a:gd name="connsiteX3" fmla="*/ 1428203 w 3075556"/>
                <a:gd name="connsiteY3" fmla="*/ 0 h 446926"/>
                <a:gd name="connsiteX4" fmla="*/ 1647354 w 3075556"/>
                <a:gd name="connsiteY4" fmla="*/ 0 h 446926"/>
                <a:gd name="connsiteX5" fmla="*/ 2022458 w 3075556"/>
                <a:gd name="connsiteY5" fmla="*/ 0 h 446926"/>
                <a:gd name="connsiteX6" fmla="*/ 2424699 w 3075556"/>
                <a:gd name="connsiteY6" fmla="*/ 0 h 446926"/>
                <a:gd name="connsiteX7" fmla="*/ 3018954 w 3075556"/>
                <a:gd name="connsiteY7" fmla="*/ 0 h 446926"/>
                <a:gd name="connsiteX8" fmla="*/ 3075556 w 3075556"/>
                <a:gd name="connsiteY8" fmla="*/ 56638 h 446926"/>
                <a:gd name="connsiteX9" fmla="*/ 3075556 w 3075556"/>
                <a:gd name="connsiteY9" fmla="*/ 185086 h 446926"/>
                <a:gd name="connsiteX10" fmla="*/ 3075556 w 3075556"/>
                <a:gd name="connsiteY10" fmla="*/ 261876 h 446926"/>
                <a:gd name="connsiteX11" fmla="*/ 3075556 w 3075556"/>
                <a:gd name="connsiteY11" fmla="*/ 390324 h 446926"/>
                <a:gd name="connsiteX12" fmla="*/ 3018954 w 3075556"/>
                <a:gd name="connsiteY12" fmla="*/ 446926 h 446926"/>
                <a:gd name="connsiteX13" fmla="*/ 2424699 w 3075556"/>
                <a:gd name="connsiteY13" fmla="*/ 446926 h 446926"/>
                <a:gd name="connsiteX14" fmla="*/ 2022458 w 3075556"/>
                <a:gd name="connsiteY14" fmla="*/ 446926 h 446926"/>
                <a:gd name="connsiteX15" fmla="*/ 1647354 w 3075556"/>
                <a:gd name="connsiteY15" fmla="*/ 446926 h 446926"/>
                <a:gd name="connsiteX16" fmla="*/ 1428203 w 3075556"/>
                <a:gd name="connsiteY16" fmla="*/ 446926 h 446926"/>
                <a:gd name="connsiteX17" fmla="*/ 1053099 w 3075556"/>
                <a:gd name="connsiteY17" fmla="*/ 446926 h 446926"/>
                <a:gd name="connsiteX18" fmla="*/ 650858 w 3075556"/>
                <a:gd name="connsiteY18" fmla="*/ 446926 h 446926"/>
                <a:gd name="connsiteX19" fmla="*/ 56603 w 3075556"/>
                <a:gd name="connsiteY19" fmla="*/ 446926 h 446926"/>
                <a:gd name="connsiteX20" fmla="*/ 0 w 3075556"/>
                <a:gd name="connsiteY20" fmla="*/ 390324 h 446926"/>
                <a:gd name="connsiteX21" fmla="*/ 0 w 3075556"/>
                <a:gd name="connsiteY21" fmla="*/ 261876 h 446926"/>
                <a:gd name="connsiteX22" fmla="*/ 0 w 3075556"/>
                <a:gd name="connsiteY22" fmla="*/ 185086 h 446926"/>
                <a:gd name="connsiteX23" fmla="*/ 0 w 3075556"/>
                <a:gd name="connsiteY23" fmla="*/ 56638 h 44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5556" h="446926">
                  <a:moveTo>
                    <a:pt x="56603" y="0"/>
                  </a:moveTo>
                  <a:lnTo>
                    <a:pt x="650858" y="0"/>
                  </a:lnTo>
                  <a:lnTo>
                    <a:pt x="1053099" y="0"/>
                  </a:lnTo>
                  <a:lnTo>
                    <a:pt x="1428203" y="0"/>
                  </a:lnTo>
                  <a:lnTo>
                    <a:pt x="1647354" y="0"/>
                  </a:lnTo>
                  <a:lnTo>
                    <a:pt x="2022458" y="0"/>
                  </a:lnTo>
                  <a:lnTo>
                    <a:pt x="2424699" y="0"/>
                  </a:lnTo>
                  <a:lnTo>
                    <a:pt x="3018954" y="0"/>
                  </a:lnTo>
                  <a:lnTo>
                    <a:pt x="3075556" y="56638"/>
                  </a:lnTo>
                  <a:lnTo>
                    <a:pt x="3075556" y="185086"/>
                  </a:lnTo>
                  <a:lnTo>
                    <a:pt x="3075556" y="261876"/>
                  </a:lnTo>
                  <a:lnTo>
                    <a:pt x="3075556" y="390324"/>
                  </a:lnTo>
                  <a:lnTo>
                    <a:pt x="3018954" y="446926"/>
                  </a:lnTo>
                  <a:lnTo>
                    <a:pt x="2424699" y="446926"/>
                  </a:lnTo>
                  <a:lnTo>
                    <a:pt x="2022458" y="446926"/>
                  </a:lnTo>
                  <a:lnTo>
                    <a:pt x="1647354" y="446926"/>
                  </a:lnTo>
                  <a:lnTo>
                    <a:pt x="1428203" y="446926"/>
                  </a:lnTo>
                  <a:lnTo>
                    <a:pt x="1053099" y="446926"/>
                  </a:lnTo>
                  <a:lnTo>
                    <a:pt x="650858" y="446926"/>
                  </a:lnTo>
                  <a:lnTo>
                    <a:pt x="56603" y="446926"/>
                  </a:lnTo>
                  <a:lnTo>
                    <a:pt x="0" y="390324"/>
                  </a:lnTo>
                  <a:lnTo>
                    <a:pt x="0" y="261876"/>
                  </a:lnTo>
                  <a:lnTo>
                    <a:pt x="0" y="185086"/>
                  </a:lnTo>
                  <a:lnTo>
                    <a:pt x="0" y="56638"/>
                  </a:lnTo>
                  <a:close/>
                </a:path>
              </a:pathLst>
            </a:custGeom>
            <a:gradFill flip="none" rotWithShape="1">
              <a:gsLst>
                <a:gs pos="49000">
                  <a:srgbClr val="00B0F0">
                    <a:alpha val="7000"/>
                  </a:srgbClr>
                </a:gs>
                <a:gs pos="0">
                  <a:srgbClr val="016DFF">
                    <a:alpha val="60000"/>
                  </a:srgbClr>
                </a:gs>
                <a:gs pos="100000">
                  <a:srgbClr val="00FFFF">
                    <a:alpha val="60000"/>
                  </a:srgbClr>
                </a:gs>
              </a:gsLst>
              <a:lin ang="2700000" scaled="1"/>
              <a:tileRect/>
            </a:gradFill>
            <a:ln w="3175" cap="flat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312" name="文本框 311">
              <a:extLst>
                <a:ext uri="{FF2B5EF4-FFF2-40B4-BE49-F238E27FC236}">
                  <a16:creationId xmlns:a16="http://schemas.microsoft.com/office/drawing/2014/main" id="{DABA0C1E-082F-201C-967E-E94E6193356A}"/>
                </a:ext>
              </a:extLst>
            </p:cNvPr>
            <p:cNvSpPr txBox="1"/>
            <p:nvPr/>
          </p:nvSpPr>
          <p:spPr>
            <a:xfrm>
              <a:off x="8013392" y="4990293"/>
              <a:ext cx="4297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</a:rPr>
                <a:t>基于混合专家系统与知识蒸馏的学习框架</a:t>
              </a:r>
            </a:p>
          </p:txBody>
        </p:sp>
        <p:pic>
          <p:nvPicPr>
            <p:cNvPr id="313" name="Picture 2" descr="查看图片">
              <a:extLst>
                <a:ext uri="{FF2B5EF4-FFF2-40B4-BE49-F238E27FC236}">
                  <a16:creationId xmlns:a16="http://schemas.microsoft.com/office/drawing/2014/main" id="{BBA0A410-F8EE-F8F9-6F6F-FE6811D72EDB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8072" y="5313308"/>
              <a:ext cx="5268166" cy="220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3" name="图片 342" descr="2355 [转换]">
            <a:extLst>
              <a:ext uri="{FF2B5EF4-FFF2-40B4-BE49-F238E27FC236}">
                <a16:creationId xmlns:a16="http://schemas.microsoft.com/office/drawing/2014/main" id="{792D7667-06A1-ECB8-7FD2-A2A8D4ED4F9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240"/>
          <a:stretch>
            <a:fillRect/>
          </a:stretch>
        </p:blipFill>
        <p:spPr>
          <a:xfrm>
            <a:off x="7032244" y="317959"/>
            <a:ext cx="864000" cy="1304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2" h="3022">
                <a:moveTo>
                  <a:pt x="0" y="0"/>
                </a:moveTo>
                <a:lnTo>
                  <a:pt x="1912" y="0"/>
                </a:lnTo>
                <a:lnTo>
                  <a:pt x="1912" y="3022"/>
                </a:lnTo>
                <a:lnTo>
                  <a:pt x="1827" y="3022"/>
                </a:lnTo>
                <a:cubicBezTo>
                  <a:pt x="1820" y="2950"/>
                  <a:pt x="1596" y="2867"/>
                  <a:pt x="1468" y="2838"/>
                </a:cubicBezTo>
                <a:lnTo>
                  <a:pt x="1471" y="2790"/>
                </a:lnTo>
                <a:lnTo>
                  <a:pt x="1003" y="2696"/>
                </a:lnTo>
                <a:lnTo>
                  <a:pt x="911" y="2767"/>
                </a:lnTo>
                <a:lnTo>
                  <a:pt x="900" y="2767"/>
                </a:lnTo>
                <a:lnTo>
                  <a:pt x="882" y="2767"/>
                </a:lnTo>
                <a:lnTo>
                  <a:pt x="821" y="2719"/>
                </a:lnTo>
                <a:lnTo>
                  <a:pt x="738" y="2686"/>
                </a:lnTo>
                <a:lnTo>
                  <a:pt x="633" y="2681"/>
                </a:lnTo>
                <a:lnTo>
                  <a:pt x="518" y="2681"/>
                </a:lnTo>
                <a:lnTo>
                  <a:pt x="402" y="2730"/>
                </a:lnTo>
                <a:lnTo>
                  <a:pt x="413" y="2796"/>
                </a:lnTo>
                <a:cubicBezTo>
                  <a:pt x="236" y="2820"/>
                  <a:pt x="49" y="2877"/>
                  <a:pt x="0" y="2906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7474265B-5735-7C8E-F853-935B2591265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海量特征的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筛选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蒸馏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方案，捕捉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有效细微特征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，应用于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伪造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及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合成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声音的鉴别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52163E9A-6AE0-6DB4-2FAE-244FAF6AF9D7}"/>
              </a:ext>
            </a:extLst>
          </p:cNvPr>
          <p:cNvGrpSpPr/>
          <p:nvPr/>
        </p:nvGrpSpPr>
        <p:grpSpPr>
          <a:xfrm>
            <a:off x="8227059" y="335120"/>
            <a:ext cx="288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8E5BC151-E61E-2B62-A211-70C8EEB120D5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D1CE4DA7-DF72-984A-83C8-55E9252E7EA6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2B571F22-5F05-04A0-63B9-F93F8EB56C6B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877D0E5E-9B4C-9D72-F8F2-8451EE8A7718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5EE43FD1-CC7C-B8CA-D973-3B5155B20B8B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A6BE3E3C-3D21-5A2A-2984-B8EE6C5EA506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E60ED117-12DB-BCEE-DC68-18D9B78EEEED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33AF6C4C-68BB-2AED-94CA-9AC27552BAF5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76CAF4FC-72F8-8524-3B40-508D09A91036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2032CA15-9EBE-3181-E446-F3F5F4B01CB9}"/>
              </a:ext>
            </a:extLst>
          </p:cNvPr>
          <p:cNvSpPr/>
          <p:nvPr/>
        </p:nvSpPr>
        <p:spPr>
          <a:xfrm>
            <a:off x="8328386" y="359546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对应案例与新闻：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托福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TOEFL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等专业语言测试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相继引入语音伪造检测系统</a:t>
            </a:r>
            <a:endParaRPr lang="en-US" altLang="zh-CN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应对考试过程中的作弊行为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A84B332-9091-5E88-DF34-4F74169D6101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AABBDD2E-F7B7-1F54-C22F-1B654D6CE767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C7E6DF97-D23A-4802-B10F-E3346E2BC0A1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F2AD660D-EBF1-0452-BE92-4272D4FB66FF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515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F17B3-AF4A-DF64-3F44-4B6411731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5B27AB38-97B2-353B-F74D-04C8423CADB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0B917A58-500F-7746-63FB-5BF0D4271E64}"/>
              </a:ext>
            </a:extLst>
          </p:cNvPr>
          <p:cNvSpPr/>
          <p:nvPr/>
        </p:nvSpPr>
        <p:spPr>
          <a:xfrm>
            <a:off x="-5715" y="-1905"/>
            <a:ext cx="12204065" cy="511185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65FC092-3467-F0F9-B74D-BF0EF8D163FF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E8D8AA1-6AA5-7947-A7F0-E4256066C71D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CB86A7D-33ED-89B0-857F-54BA56A4FC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11C7A89-8611-39E6-796E-059FF1A968B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伪造</a:t>
            </a:r>
            <a:r>
              <a:rPr lang="zh-CN" altLang="en-US" sz="2000" b="1" u="none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图片、视频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明视正形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，驱散替考鉴别阴霾</a:t>
            </a: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3EEC1243-C3EC-90CE-96DC-6B5F25244179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3" name="图片 342" descr="2355 [转换]">
            <a:extLst>
              <a:ext uri="{FF2B5EF4-FFF2-40B4-BE49-F238E27FC236}">
                <a16:creationId xmlns:a16="http://schemas.microsoft.com/office/drawing/2014/main" id="{374EB408-C09D-8683-7281-0939359BBD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240"/>
          <a:stretch>
            <a:fillRect/>
          </a:stretch>
        </p:blipFill>
        <p:spPr>
          <a:xfrm>
            <a:off x="7254061" y="332322"/>
            <a:ext cx="864000" cy="1304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2" h="3022">
                <a:moveTo>
                  <a:pt x="0" y="0"/>
                </a:moveTo>
                <a:lnTo>
                  <a:pt x="1912" y="0"/>
                </a:lnTo>
                <a:lnTo>
                  <a:pt x="1912" y="3022"/>
                </a:lnTo>
                <a:lnTo>
                  <a:pt x="1827" y="3022"/>
                </a:lnTo>
                <a:cubicBezTo>
                  <a:pt x="1820" y="2950"/>
                  <a:pt x="1596" y="2867"/>
                  <a:pt x="1468" y="2838"/>
                </a:cubicBezTo>
                <a:lnTo>
                  <a:pt x="1471" y="2790"/>
                </a:lnTo>
                <a:lnTo>
                  <a:pt x="1003" y="2696"/>
                </a:lnTo>
                <a:lnTo>
                  <a:pt x="911" y="2767"/>
                </a:lnTo>
                <a:lnTo>
                  <a:pt x="900" y="2767"/>
                </a:lnTo>
                <a:lnTo>
                  <a:pt x="882" y="2767"/>
                </a:lnTo>
                <a:lnTo>
                  <a:pt x="821" y="2719"/>
                </a:lnTo>
                <a:lnTo>
                  <a:pt x="738" y="2686"/>
                </a:lnTo>
                <a:lnTo>
                  <a:pt x="633" y="2681"/>
                </a:lnTo>
                <a:lnTo>
                  <a:pt x="518" y="2681"/>
                </a:lnTo>
                <a:lnTo>
                  <a:pt x="402" y="2730"/>
                </a:lnTo>
                <a:lnTo>
                  <a:pt x="413" y="2796"/>
                </a:lnTo>
                <a:cubicBezTo>
                  <a:pt x="236" y="2820"/>
                  <a:pt x="49" y="2877"/>
                  <a:pt x="0" y="2906"/>
                </a:cubicBez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38AC3F41-12DB-3CBD-6C6F-105DFF5C1D0D}"/>
              </a:ext>
            </a:extLst>
          </p:cNvPr>
          <p:cNvGrpSpPr/>
          <p:nvPr/>
        </p:nvGrpSpPr>
        <p:grpSpPr>
          <a:xfrm>
            <a:off x="8390782" y="319828"/>
            <a:ext cx="288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6DDCB4BC-7B79-626A-4C2D-87B6D2DCDC82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576AE342-CA59-2094-F571-41C5030D09D4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1F26AB34-A04F-B7C2-0C9F-6F702B8CED86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690728F4-458C-FF51-4ADF-8D4B8B6FEF3C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0DEC103F-DC27-8306-24F4-8D26C7076EF4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FCF9D63F-916C-3370-2256-569DBC2C2897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5CBE8681-0EE3-9774-BB37-13A334CA82C9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9423265A-3726-53B0-ABCC-57E8211F5FBF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1BBFA862-847E-3816-B86B-4D49AC18B8EF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10E44C53-1629-97C3-827F-1CE9FE14200F}"/>
              </a:ext>
            </a:extLst>
          </p:cNvPr>
          <p:cNvSpPr/>
          <p:nvPr/>
        </p:nvSpPr>
        <p:spPr>
          <a:xfrm>
            <a:off x="8492109" y="337904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对应案例与新闻：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英国高校引入自动化面试系统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正遭遇不法考生“深度伪造”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（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Deepfake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）伪造替面挑战</a:t>
            </a:r>
            <a:endParaRPr lang="zh-CN" altLang="en-US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A26FD44-70FA-310C-74F2-72728DB4A708}"/>
              </a:ext>
            </a:extLst>
          </p:cNvPr>
          <p:cNvGrpSpPr/>
          <p:nvPr/>
        </p:nvGrpSpPr>
        <p:grpSpPr>
          <a:xfrm>
            <a:off x="340788" y="1670341"/>
            <a:ext cx="5201617" cy="2787359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4" name="直角三角形 3">
              <a:extLst>
                <a:ext uri="{FF2B5EF4-FFF2-40B4-BE49-F238E27FC236}">
                  <a16:creationId xmlns:a16="http://schemas.microsoft.com/office/drawing/2014/main" id="{CED0DB04-9406-E891-B3EA-A51CCD8F06B6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0200A3FF-06BE-A5B6-7114-9A64D0E3CA9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2AF2606E-AEA1-DA97-1EA4-58942C58EE00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梯形 10">
              <a:extLst>
                <a:ext uri="{FF2B5EF4-FFF2-40B4-BE49-F238E27FC236}">
                  <a16:creationId xmlns:a16="http://schemas.microsoft.com/office/drawing/2014/main" id="{7FE0906E-ADFC-A92A-A44C-7B3EE1403256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" name="梯形 12">
              <a:extLst>
                <a:ext uri="{FF2B5EF4-FFF2-40B4-BE49-F238E27FC236}">
                  <a16:creationId xmlns:a16="http://schemas.microsoft.com/office/drawing/2014/main" id="{5D2871CA-6506-C895-4193-C3DE9F61D067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B0A7FAD6-4CC5-6384-F37C-0396093BF430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" name="梯形 16">
              <a:extLst>
                <a:ext uri="{FF2B5EF4-FFF2-40B4-BE49-F238E27FC236}">
                  <a16:creationId xmlns:a16="http://schemas.microsoft.com/office/drawing/2014/main" id="{A6D6E646-F1D6-0671-D649-8B03BFF1D67F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" name="半闭框 17">
              <a:extLst>
                <a:ext uri="{FF2B5EF4-FFF2-40B4-BE49-F238E27FC236}">
                  <a16:creationId xmlns:a16="http://schemas.microsoft.com/office/drawing/2014/main" id="{363CA5DB-8420-ABC4-599E-E0AB8A8AC608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" name="半闭框 18">
              <a:extLst>
                <a:ext uri="{FF2B5EF4-FFF2-40B4-BE49-F238E27FC236}">
                  <a16:creationId xmlns:a16="http://schemas.microsoft.com/office/drawing/2014/main" id="{6A40F15C-EAB3-8A5A-9385-9AF4900D7138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286E879-3D96-F081-3E42-BF8A433A99A0}"/>
              </a:ext>
            </a:extLst>
          </p:cNvPr>
          <p:cNvGrpSpPr/>
          <p:nvPr/>
        </p:nvGrpSpPr>
        <p:grpSpPr>
          <a:xfrm>
            <a:off x="4167810" y="2989262"/>
            <a:ext cx="1152000" cy="1152000"/>
            <a:chOff x="685453" y="2784323"/>
            <a:chExt cx="3446910" cy="2332346"/>
          </a:xfrm>
          <a:effectLst>
            <a:outerShdw blurRad="139700" dist="114300" dir="5400000" algn="t" rotWithShape="0">
              <a:schemeClr val="accent1">
                <a:alpha val="59000"/>
              </a:schemeClr>
            </a:outerShdw>
          </a:effectLst>
        </p:grpSpPr>
        <p:sp>
          <p:nvSpPr>
            <p:cNvPr id="21" name="公众号：康帅PPT12-1">
              <a:extLst>
                <a:ext uri="{FF2B5EF4-FFF2-40B4-BE49-F238E27FC236}">
                  <a16:creationId xmlns:a16="http://schemas.microsoft.com/office/drawing/2014/main" id="{E72E16F1-55E2-DE16-075E-D53C75A6B3E6}"/>
                </a:ext>
              </a:extLst>
            </p:cNvPr>
            <p:cNvSpPr/>
            <p:nvPr/>
          </p:nvSpPr>
          <p:spPr>
            <a:xfrm>
              <a:off x="754681" y="2852223"/>
              <a:ext cx="3308451" cy="2169459"/>
            </a:xfrm>
            <a:prstGeom prst="snip2DiagRect">
              <a:avLst>
                <a:gd name="adj1" fmla="val 3344"/>
                <a:gd name="adj2" fmla="val 3627"/>
              </a:avLst>
            </a:prstGeom>
            <a:gradFill flip="none" rotWithShape="1">
              <a:gsLst>
                <a:gs pos="636">
                  <a:srgbClr val="00B0F0">
                    <a:alpha val="10000"/>
                  </a:srgbClr>
                </a:gs>
                <a:gs pos="100000">
                  <a:schemeClr val="accent2">
                    <a:alpha val="10000"/>
                  </a:schemeClr>
                </a:gs>
              </a:gsLst>
              <a:lin ang="16200000" scaled="0"/>
            </a:gradFill>
            <a:ln w="12700" cap="flat">
              <a:solidFill>
                <a:srgbClr val="00B0F0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" name="公众号：康帅PPT12-2">
              <a:extLst>
                <a:ext uri="{FF2B5EF4-FFF2-40B4-BE49-F238E27FC236}">
                  <a16:creationId xmlns:a16="http://schemas.microsoft.com/office/drawing/2014/main" id="{3AC71A0E-0276-78B9-FE40-9EABDCF38BA0}"/>
                </a:ext>
              </a:extLst>
            </p:cNvPr>
            <p:cNvSpPr/>
            <p:nvPr/>
          </p:nvSpPr>
          <p:spPr>
            <a:xfrm>
              <a:off x="685453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" name="公众号：康帅PPT12-3">
              <a:extLst>
                <a:ext uri="{FF2B5EF4-FFF2-40B4-BE49-F238E27FC236}">
                  <a16:creationId xmlns:a16="http://schemas.microsoft.com/office/drawing/2014/main" id="{D0FCD70E-D53D-33E1-EEA3-E66CE9C309CC}"/>
                </a:ext>
              </a:extLst>
            </p:cNvPr>
            <p:cNvSpPr/>
            <p:nvPr/>
          </p:nvSpPr>
          <p:spPr>
            <a:xfrm flipH="1">
              <a:off x="3859624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95195FC5-B3A0-24D8-3E95-453A789871F8}"/>
                </a:ext>
              </a:extLst>
            </p:cNvPr>
            <p:cNvGrpSpPr/>
            <p:nvPr/>
          </p:nvGrpSpPr>
          <p:grpSpPr>
            <a:xfrm>
              <a:off x="685454" y="4895342"/>
              <a:ext cx="3446909" cy="221327"/>
              <a:chOff x="6389437" y="5739202"/>
              <a:chExt cx="5394575" cy="609423"/>
            </a:xfrm>
          </p:grpSpPr>
          <p:sp>
            <p:nvSpPr>
              <p:cNvPr id="25" name="公众号：康帅PPT12-4">
                <a:extLst>
                  <a:ext uri="{FF2B5EF4-FFF2-40B4-BE49-F238E27FC236}">
                    <a16:creationId xmlns:a16="http://schemas.microsoft.com/office/drawing/2014/main" id="{16A00B2C-4434-D126-6BE4-2A941E57BE45}"/>
                  </a:ext>
                </a:extLst>
              </p:cNvPr>
              <p:cNvSpPr/>
              <p:nvPr/>
            </p:nvSpPr>
            <p:spPr>
              <a:xfrm>
                <a:off x="6389437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/>
                </a:pPr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  <p:sp>
            <p:nvSpPr>
              <p:cNvPr id="26" name="公众号：康帅PPT12-5">
                <a:extLst>
                  <a:ext uri="{FF2B5EF4-FFF2-40B4-BE49-F238E27FC236}">
                    <a16:creationId xmlns:a16="http://schemas.microsoft.com/office/drawing/2014/main" id="{DECEF6BC-C2C6-15AC-94AC-007A389A611D}"/>
                  </a:ext>
                </a:extLst>
              </p:cNvPr>
              <p:cNvSpPr/>
              <p:nvPr/>
            </p:nvSpPr>
            <p:spPr>
              <a:xfrm flipH="1">
                <a:off x="11292358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19EB408-22D2-FC0A-1573-7B873B66DE94}"/>
              </a:ext>
            </a:extLst>
          </p:cNvPr>
          <p:cNvGrpSpPr/>
          <p:nvPr/>
        </p:nvGrpSpPr>
        <p:grpSpPr>
          <a:xfrm>
            <a:off x="4182848" y="1779571"/>
            <a:ext cx="1152000" cy="1152000"/>
            <a:chOff x="685453" y="2784323"/>
            <a:chExt cx="3446910" cy="2332346"/>
          </a:xfrm>
          <a:effectLst>
            <a:outerShdw blurRad="139700" dist="114300" dir="5400000" algn="t" rotWithShape="0">
              <a:schemeClr val="accent1">
                <a:alpha val="59000"/>
              </a:schemeClr>
            </a:outerShdw>
          </a:effectLst>
        </p:grpSpPr>
        <p:sp>
          <p:nvSpPr>
            <p:cNvPr id="28" name="公众号：康帅PPT12-1">
              <a:extLst>
                <a:ext uri="{FF2B5EF4-FFF2-40B4-BE49-F238E27FC236}">
                  <a16:creationId xmlns:a16="http://schemas.microsoft.com/office/drawing/2014/main" id="{FB0A17AB-B0C6-3E2B-1446-226448857ADA}"/>
                </a:ext>
              </a:extLst>
            </p:cNvPr>
            <p:cNvSpPr/>
            <p:nvPr/>
          </p:nvSpPr>
          <p:spPr>
            <a:xfrm>
              <a:off x="754681" y="2852223"/>
              <a:ext cx="3308451" cy="2169459"/>
            </a:xfrm>
            <a:prstGeom prst="snip2DiagRect">
              <a:avLst>
                <a:gd name="adj1" fmla="val 3344"/>
                <a:gd name="adj2" fmla="val 3627"/>
              </a:avLst>
            </a:prstGeom>
            <a:gradFill flip="none" rotWithShape="1">
              <a:gsLst>
                <a:gs pos="636">
                  <a:srgbClr val="00B0F0">
                    <a:alpha val="10000"/>
                  </a:srgbClr>
                </a:gs>
                <a:gs pos="100000">
                  <a:schemeClr val="accent2">
                    <a:alpha val="10000"/>
                  </a:schemeClr>
                </a:gs>
              </a:gsLst>
              <a:lin ang="16200000" scaled="0"/>
            </a:gradFill>
            <a:ln w="12700" cap="flat">
              <a:solidFill>
                <a:srgbClr val="00B0F0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" name="公众号：康帅PPT12-2">
              <a:extLst>
                <a:ext uri="{FF2B5EF4-FFF2-40B4-BE49-F238E27FC236}">
                  <a16:creationId xmlns:a16="http://schemas.microsoft.com/office/drawing/2014/main" id="{DF8F421E-EBA8-A270-E565-75EF96C63076}"/>
                </a:ext>
              </a:extLst>
            </p:cNvPr>
            <p:cNvSpPr/>
            <p:nvPr/>
          </p:nvSpPr>
          <p:spPr>
            <a:xfrm>
              <a:off x="685453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" name="公众号：康帅PPT12-3">
              <a:extLst>
                <a:ext uri="{FF2B5EF4-FFF2-40B4-BE49-F238E27FC236}">
                  <a16:creationId xmlns:a16="http://schemas.microsoft.com/office/drawing/2014/main" id="{85A926F0-83DB-78A9-C94C-489DB83EF2D2}"/>
                </a:ext>
              </a:extLst>
            </p:cNvPr>
            <p:cNvSpPr/>
            <p:nvPr/>
          </p:nvSpPr>
          <p:spPr>
            <a:xfrm flipH="1">
              <a:off x="3859624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29915675-5E46-D02D-1C3B-005187DF8DB1}"/>
                </a:ext>
              </a:extLst>
            </p:cNvPr>
            <p:cNvGrpSpPr/>
            <p:nvPr/>
          </p:nvGrpSpPr>
          <p:grpSpPr>
            <a:xfrm>
              <a:off x="685454" y="4895342"/>
              <a:ext cx="3446909" cy="221327"/>
              <a:chOff x="6389437" y="5739202"/>
              <a:chExt cx="5394575" cy="609423"/>
            </a:xfrm>
          </p:grpSpPr>
          <p:sp>
            <p:nvSpPr>
              <p:cNvPr id="32" name="公众号：康帅PPT12-4">
                <a:extLst>
                  <a:ext uri="{FF2B5EF4-FFF2-40B4-BE49-F238E27FC236}">
                    <a16:creationId xmlns:a16="http://schemas.microsoft.com/office/drawing/2014/main" id="{6FF6213F-9DD9-E8B6-1C12-41C4B68311DB}"/>
                  </a:ext>
                </a:extLst>
              </p:cNvPr>
              <p:cNvSpPr/>
              <p:nvPr/>
            </p:nvSpPr>
            <p:spPr>
              <a:xfrm>
                <a:off x="6389437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/>
                </a:pPr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  <p:sp>
            <p:nvSpPr>
              <p:cNvPr id="33" name="公众号：康帅PPT12-5">
                <a:extLst>
                  <a:ext uri="{FF2B5EF4-FFF2-40B4-BE49-F238E27FC236}">
                    <a16:creationId xmlns:a16="http://schemas.microsoft.com/office/drawing/2014/main" id="{89B405FC-FB96-5E55-EFB1-D1FA85585E2F}"/>
                  </a:ext>
                </a:extLst>
              </p:cNvPr>
              <p:cNvSpPr/>
              <p:nvPr/>
            </p:nvSpPr>
            <p:spPr>
              <a:xfrm flipH="1">
                <a:off x="11292358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</p:grp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4871237-3FC0-09E5-1609-45CE1BA2BD1D}"/>
              </a:ext>
            </a:extLst>
          </p:cNvPr>
          <p:cNvGrpSpPr/>
          <p:nvPr/>
        </p:nvGrpSpPr>
        <p:grpSpPr>
          <a:xfrm>
            <a:off x="631571" y="1855188"/>
            <a:ext cx="1347533" cy="1415824"/>
            <a:chOff x="685453" y="2784323"/>
            <a:chExt cx="3446910" cy="2332346"/>
          </a:xfrm>
          <a:effectLst>
            <a:outerShdw blurRad="139700" dist="114300" dir="5400000" algn="t" rotWithShape="0">
              <a:schemeClr val="accent1">
                <a:alpha val="59000"/>
              </a:schemeClr>
            </a:outerShdw>
          </a:effectLst>
        </p:grpSpPr>
        <p:sp>
          <p:nvSpPr>
            <p:cNvPr id="36" name="公众号：康帅PPT12-1">
              <a:extLst>
                <a:ext uri="{FF2B5EF4-FFF2-40B4-BE49-F238E27FC236}">
                  <a16:creationId xmlns:a16="http://schemas.microsoft.com/office/drawing/2014/main" id="{AF936C59-2D39-3B56-87DC-36B8B8E55527}"/>
                </a:ext>
              </a:extLst>
            </p:cNvPr>
            <p:cNvSpPr/>
            <p:nvPr/>
          </p:nvSpPr>
          <p:spPr>
            <a:xfrm>
              <a:off x="754681" y="2852223"/>
              <a:ext cx="3308451" cy="2169459"/>
            </a:xfrm>
            <a:prstGeom prst="snip2DiagRect">
              <a:avLst>
                <a:gd name="adj1" fmla="val 3344"/>
                <a:gd name="adj2" fmla="val 3627"/>
              </a:avLst>
            </a:prstGeom>
            <a:gradFill flip="none" rotWithShape="1">
              <a:gsLst>
                <a:gs pos="636">
                  <a:srgbClr val="00B0F0">
                    <a:alpha val="10000"/>
                  </a:srgbClr>
                </a:gs>
                <a:gs pos="100000">
                  <a:schemeClr val="accent2">
                    <a:alpha val="10000"/>
                  </a:schemeClr>
                </a:gs>
              </a:gsLst>
              <a:lin ang="16200000" scaled="0"/>
            </a:gradFill>
            <a:ln w="12700" cap="flat">
              <a:solidFill>
                <a:srgbClr val="00B0F0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8" name="公众号：康帅PPT12-2">
              <a:extLst>
                <a:ext uri="{FF2B5EF4-FFF2-40B4-BE49-F238E27FC236}">
                  <a16:creationId xmlns:a16="http://schemas.microsoft.com/office/drawing/2014/main" id="{4D46F766-5F93-C75D-C2B4-272A91CAB493}"/>
                </a:ext>
              </a:extLst>
            </p:cNvPr>
            <p:cNvSpPr/>
            <p:nvPr/>
          </p:nvSpPr>
          <p:spPr>
            <a:xfrm>
              <a:off x="685453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9" name="公众号：康帅PPT12-3">
              <a:extLst>
                <a:ext uri="{FF2B5EF4-FFF2-40B4-BE49-F238E27FC236}">
                  <a16:creationId xmlns:a16="http://schemas.microsoft.com/office/drawing/2014/main" id="{181AC632-9C6B-74B3-B500-53EF8BD8BE8D}"/>
                </a:ext>
              </a:extLst>
            </p:cNvPr>
            <p:cNvSpPr/>
            <p:nvPr/>
          </p:nvSpPr>
          <p:spPr>
            <a:xfrm flipH="1">
              <a:off x="3859624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0B3A8D23-E654-7A04-A7A8-06C38C27FF36}"/>
                </a:ext>
              </a:extLst>
            </p:cNvPr>
            <p:cNvGrpSpPr/>
            <p:nvPr/>
          </p:nvGrpSpPr>
          <p:grpSpPr>
            <a:xfrm>
              <a:off x="685454" y="4895342"/>
              <a:ext cx="3446909" cy="221327"/>
              <a:chOff x="6389437" y="5739202"/>
              <a:chExt cx="5394575" cy="609423"/>
            </a:xfrm>
          </p:grpSpPr>
          <p:sp>
            <p:nvSpPr>
              <p:cNvPr id="41" name="公众号：康帅PPT12-4">
                <a:extLst>
                  <a:ext uri="{FF2B5EF4-FFF2-40B4-BE49-F238E27FC236}">
                    <a16:creationId xmlns:a16="http://schemas.microsoft.com/office/drawing/2014/main" id="{ED14F041-17CC-3932-F0E4-2B329EC9CD07}"/>
                  </a:ext>
                </a:extLst>
              </p:cNvPr>
              <p:cNvSpPr/>
              <p:nvPr/>
            </p:nvSpPr>
            <p:spPr>
              <a:xfrm>
                <a:off x="6389437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/>
                </a:pPr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  <p:sp>
            <p:nvSpPr>
              <p:cNvPr id="42" name="公众号：康帅PPT12-5">
                <a:extLst>
                  <a:ext uri="{FF2B5EF4-FFF2-40B4-BE49-F238E27FC236}">
                    <a16:creationId xmlns:a16="http://schemas.microsoft.com/office/drawing/2014/main" id="{E5F7B3EA-059E-64BE-DE8E-B228E6192365}"/>
                  </a:ext>
                </a:extLst>
              </p:cNvPr>
              <p:cNvSpPr/>
              <p:nvPr/>
            </p:nvSpPr>
            <p:spPr>
              <a:xfrm flipH="1">
                <a:off x="11292358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</p:grp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80D18E67-346E-9DD5-F214-207F8B74C456}"/>
              </a:ext>
            </a:extLst>
          </p:cNvPr>
          <p:cNvSpPr txBox="1"/>
          <p:nvPr/>
        </p:nvSpPr>
        <p:spPr>
          <a:xfrm>
            <a:off x="7081837" y="4592409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多任务操纵线索解耦度量学习框架</a:t>
            </a:r>
          </a:p>
        </p:txBody>
      </p:sp>
      <p:grpSp>
        <p:nvGrpSpPr>
          <p:cNvPr id="44" name="图形 2">
            <a:extLst>
              <a:ext uri="{FF2B5EF4-FFF2-40B4-BE49-F238E27FC236}">
                <a16:creationId xmlns:a16="http://schemas.microsoft.com/office/drawing/2014/main" id="{9207F039-10E6-6972-1220-F43CAEAC3A7C}"/>
              </a:ext>
            </a:extLst>
          </p:cNvPr>
          <p:cNvGrpSpPr/>
          <p:nvPr/>
        </p:nvGrpSpPr>
        <p:grpSpPr>
          <a:xfrm>
            <a:off x="5901121" y="1651304"/>
            <a:ext cx="5871779" cy="2786400"/>
            <a:chOff x="6492955" y="785550"/>
            <a:chExt cx="5698751" cy="1216863"/>
          </a:xfrm>
        </p:grpSpPr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54BABDFD-3951-16BC-1596-EE47D1C8594D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9C46C5F2-5C0C-39F4-9383-EF4CD0C555A1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4B8EB968-3039-42E6-307C-CA2D6DE45280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A661DAE8-C56E-DC01-2FB3-1E7AE2C99FBD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72E76F4F-81A4-DE27-5952-BD82D2EB36EB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pic>
        <p:nvPicPr>
          <p:cNvPr id="52" name="图片 51">
            <a:extLst>
              <a:ext uri="{FF2B5EF4-FFF2-40B4-BE49-F238E27FC236}">
                <a16:creationId xmlns:a16="http://schemas.microsoft.com/office/drawing/2014/main" id="{49569514-89E7-65A4-9C51-BC23330F857F}"/>
              </a:ext>
            </a:extLst>
          </p:cNvPr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3837" y="3054572"/>
            <a:ext cx="1008000" cy="100800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5FDB62D3-7DA4-6FF0-996B-BCCE7ED888E2}"/>
              </a:ext>
            </a:extLst>
          </p:cNvPr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0335" y="1856861"/>
            <a:ext cx="1008000" cy="1007352"/>
          </a:xfrm>
          <a:prstGeom prst="rect">
            <a:avLst/>
          </a:prstGeom>
        </p:spPr>
      </p:pic>
      <p:grpSp>
        <p:nvGrpSpPr>
          <p:cNvPr id="53" name="组合 52">
            <a:extLst>
              <a:ext uri="{FF2B5EF4-FFF2-40B4-BE49-F238E27FC236}">
                <a16:creationId xmlns:a16="http://schemas.microsoft.com/office/drawing/2014/main" id="{A75C3AA0-568F-C93C-BAA7-05C63B632FA2}"/>
              </a:ext>
            </a:extLst>
          </p:cNvPr>
          <p:cNvGrpSpPr/>
          <p:nvPr/>
        </p:nvGrpSpPr>
        <p:grpSpPr>
          <a:xfrm>
            <a:off x="707396" y="2076737"/>
            <a:ext cx="3516064" cy="2144842"/>
            <a:chOff x="6544762" y="1282960"/>
            <a:chExt cx="3512487" cy="2178490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E2D3967A-4748-CA51-63AD-44D250E6891E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7987917" y="1282960"/>
              <a:ext cx="1106869" cy="375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黑体" panose="02010609060101010101" charset="-122"/>
                </a:rPr>
                <a:t>现有算法</a:t>
              </a:r>
              <a:endPara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黑体" panose="02010609060101010101" charset="-122"/>
              </a:endParaRPr>
            </a:p>
          </p:txBody>
        </p: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2C890667-493F-725B-49F9-50B920C2ED8B}"/>
                </a:ext>
              </a:extLst>
            </p:cNvPr>
            <p:cNvGrpSpPr/>
            <p:nvPr/>
          </p:nvGrpSpPr>
          <p:grpSpPr>
            <a:xfrm>
              <a:off x="6544762" y="2586051"/>
              <a:ext cx="1220511" cy="422994"/>
              <a:chOff x="5910782" y="229192"/>
              <a:chExt cx="1384497" cy="422994"/>
            </a:xfrm>
          </p:grpSpPr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8CF3A43A-3846-41A1-C853-0D0A41EA99F2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5927732" y="229192"/>
                <a:ext cx="1255586" cy="3751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汉仪雅酷黑W" panose="02010600030101010101" charset="-122"/>
                    <a:ea typeface="汉仪雅酷黑W" panose="02010600030101010101" charset="-122"/>
                    <a:cs typeface="黑体" panose="02010609060101010101" charset="-122"/>
                  </a:rPr>
                  <a:t>篡改人脸</a:t>
                </a:r>
              </a:p>
            </p:txBody>
          </p:sp>
          <p:cxnSp>
            <p:nvCxnSpPr>
              <p:cNvPr id="132" name="直接连接符 131">
                <a:extLst>
                  <a:ext uri="{FF2B5EF4-FFF2-40B4-BE49-F238E27FC236}">
                    <a16:creationId xmlns:a16="http://schemas.microsoft.com/office/drawing/2014/main" id="{F420C96A-BEF1-141A-5B81-2C58D424C51A}"/>
                  </a:ext>
                </a:extLst>
              </p:cNvPr>
              <p:cNvCxnSpPr/>
              <p:nvPr>
                <p:custDataLst>
                  <p:tags r:id="rId6"/>
                </p:custDataLst>
              </p:nvPr>
            </p:nvCxnSpPr>
            <p:spPr>
              <a:xfrm>
                <a:off x="5910782" y="652186"/>
                <a:ext cx="1384497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12EE6914-D83E-98E1-B582-3BA8E2BB9F48}"/>
                </a:ext>
              </a:extLst>
            </p:cNvPr>
            <p:cNvGrpSpPr/>
            <p:nvPr/>
          </p:nvGrpSpPr>
          <p:grpSpPr>
            <a:xfrm>
              <a:off x="7971855" y="1311252"/>
              <a:ext cx="2085394" cy="324086"/>
              <a:chOff x="7337268" y="2366567"/>
              <a:chExt cx="3338458" cy="518819"/>
            </a:xfrm>
          </p:grpSpPr>
          <p:sp>
            <p:nvSpPr>
              <p:cNvPr id="129" name="AutoShape 37">
                <a:extLst>
                  <a:ext uri="{FF2B5EF4-FFF2-40B4-BE49-F238E27FC236}">
                    <a16:creationId xmlns:a16="http://schemas.microsoft.com/office/drawing/2014/main" id="{4251FF00-C219-1317-2F57-790ECC0F93DA}"/>
                  </a:ext>
                </a:extLst>
              </p:cNvPr>
              <p:cNvSpPr/>
              <p:nvPr/>
            </p:nvSpPr>
            <p:spPr>
              <a:xfrm flipV="1">
                <a:off x="7337268" y="2871612"/>
                <a:ext cx="2273889" cy="13774"/>
              </a:xfrm>
              <a:prstGeom prst="line">
                <a:avLst/>
              </a:prstGeom>
              <a:ln w="25400" cap="flat">
                <a:solidFill>
                  <a:schemeClr val="bg1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130" name="AutoShape 38">
                <a:extLst>
                  <a:ext uri="{FF2B5EF4-FFF2-40B4-BE49-F238E27FC236}">
                    <a16:creationId xmlns:a16="http://schemas.microsoft.com/office/drawing/2014/main" id="{119BB6F5-3D80-75D6-5FC5-E9F005CA5304}"/>
                  </a:ext>
                </a:extLst>
              </p:cNvPr>
              <p:cNvSpPr/>
              <p:nvPr/>
            </p:nvSpPr>
            <p:spPr>
              <a:xfrm flipV="1">
                <a:off x="9574780" y="2366567"/>
                <a:ext cx="1100946" cy="506945"/>
              </a:xfrm>
              <a:prstGeom prst="line">
                <a:avLst/>
              </a:prstGeom>
              <a:ln w="25400" cap="flat">
                <a:solidFill>
                  <a:schemeClr val="bg1"/>
                </a:solidFill>
                <a:prstDash val="solid"/>
                <a:headEnd type="none" w="sm" len="sm"/>
                <a:tailEnd type="oval" w="lg" len="lg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C4B9AD32-68C3-58AF-5830-DEC51CA37CDF}"/>
                </a:ext>
              </a:extLst>
            </p:cNvPr>
            <p:cNvGrpSpPr/>
            <p:nvPr/>
          </p:nvGrpSpPr>
          <p:grpSpPr>
            <a:xfrm>
              <a:off x="7931494" y="2350882"/>
              <a:ext cx="2105288" cy="461022"/>
              <a:chOff x="7121561" y="3643349"/>
              <a:chExt cx="2565593" cy="722694"/>
            </a:xfrm>
          </p:grpSpPr>
          <p:sp>
            <p:nvSpPr>
              <p:cNvPr id="128" name="AutoShape 43">
                <a:extLst>
                  <a:ext uri="{FF2B5EF4-FFF2-40B4-BE49-F238E27FC236}">
                    <a16:creationId xmlns:a16="http://schemas.microsoft.com/office/drawing/2014/main" id="{1AB6FAB2-F765-8772-2C11-E71B997EA5D0}"/>
                  </a:ext>
                </a:extLst>
              </p:cNvPr>
              <p:cNvSpPr/>
              <p:nvPr/>
            </p:nvSpPr>
            <p:spPr>
              <a:xfrm>
                <a:off x="7121561" y="3679565"/>
                <a:ext cx="1752456" cy="0"/>
              </a:xfrm>
              <a:prstGeom prst="line">
                <a:avLst/>
              </a:prstGeom>
              <a:ln w="31750" cap="flat">
                <a:gradFill>
                  <a:gsLst>
                    <a:gs pos="24000">
                      <a:srgbClr val="0A2A74"/>
                    </a:gs>
                    <a:gs pos="46000">
                      <a:srgbClr val="0A53C0"/>
                    </a:gs>
                    <a:gs pos="88000">
                      <a:srgbClr val="00EBFB"/>
                    </a:gs>
                  </a:gsLst>
                  <a:lin ang="14820000" scaled="1"/>
                </a:gra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63" name="AutoShape 39">
                <a:extLst>
                  <a:ext uri="{FF2B5EF4-FFF2-40B4-BE49-F238E27FC236}">
                    <a16:creationId xmlns:a16="http://schemas.microsoft.com/office/drawing/2014/main" id="{FB6B58E9-4586-09EA-9071-23647D9209DA}"/>
                  </a:ext>
                </a:extLst>
              </p:cNvPr>
              <p:cNvSpPr/>
              <p:nvPr/>
            </p:nvSpPr>
            <p:spPr>
              <a:xfrm>
                <a:off x="8859529" y="3643349"/>
                <a:ext cx="827625" cy="722694"/>
              </a:xfrm>
              <a:prstGeom prst="line">
                <a:avLst/>
              </a:prstGeom>
              <a:ln w="25400" cap="flat">
                <a:gradFill>
                  <a:gsLst>
                    <a:gs pos="29000">
                      <a:srgbClr val="0A2A74"/>
                    </a:gs>
                    <a:gs pos="59000">
                      <a:srgbClr val="0A53C0"/>
                    </a:gs>
                  </a:gsLst>
                  <a:lin ang="14820000" scaled="1"/>
                </a:gradFill>
                <a:prstDash val="solid"/>
                <a:headEnd type="none" w="sm" len="sm"/>
                <a:tailEnd type="oval" w="lg" len="lg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</p:grp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40C214BB-64E9-7AE0-49A4-26B0B3C3BD9B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7987917" y="1997834"/>
              <a:ext cx="2018921" cy="375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57000">
                        <a:srgbClr val="ADF3FF"/>
                      </a:gs>
                      <a:gs pos="100000">
                        <a:srgbClr val="35D9FF">
                          <a:alpha val="100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汉仪程行简" panose="00020600040101010101" charset="-122"/>
                  <a:sym typeface="+mn-ea"/>
                </a:rPr>
                <a:t>自研算法</a:t>
              </a:r>
              <a:endParaRPr kumimoji="0" lang="en-US" altLang="zh-CN" sz="180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30C0B4">
                        <a:lumMod val="20000"/>
                        <a:lumOff val="80000"/>
                      </a:srgbClr>
                    </a:gs>
                    <a:gs pos="57000">
                      <a:srgbClr val="ADF3FF"/>
                    </a:gs>
                    <a:gs pos="100000">
                      <a:srgbClr val="35D9FF">
                        <a:alpha val="10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汉仪程行简" panose="00020600040101010101" charset="-122"/>
                <a:sym typeface="+mn-ea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EE077708-5C73-DCCE-7E4B-2B0BF3027FEF}"/>
                </a:ext>
              </a:extLst>
            </p:cNvPr>
            <p:cNvSpPr txBox="1"/>
            <p:nvPr/>
          </p:nvSpPr>
          <p:spPr>
            <a:xfrm>
              <a:off x="6559705" y="3086324"/>
              <a:ext cx="3098975" cy="375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关注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62000">
                        <a:srgbClr val="A5F2FF"/>
                      </a:gs>
                      <a:gs pos="100000">
                        <a:srgbClr val="5FCC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+mn-cs"/>
                </a:rPr>
                <a:t>区域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 </a:t>
              </a:r>
              <a:r>
                <a:rPr lang="zh-CN" altLang="en-US" dirty="0">
                  <a:solidFill>
                    <a:srgbClr val="FFFFFF"/>
                  </a:solidFill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聚焦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62000">
                        <a:srgbClr val="A5F2FF"/>
                      </a:gs>
                      <a:gs pos="100000">
                        <a:srgbClr val="5FCC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  <a:sym typeface="+mn-ea"/>
                </a:rPr>
                <a:t>边缘</a:t>
              </a:r>
              <a:r>
                <a:rPr lang="zh-CN" altLang="en-US" dirty="0">
                  <a:solidFill>
                    <a:srgbClr val="FFFFFF"/>
                  </a:solidFill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 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更加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62000">
                        <a:srgbClr val="A5F2FF"/>
                      </a:gs>
                      <a:gs pos="100000">
                        <a:srgbClr val="5FCC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  <a:sym typeface="+mn-ea"/>
                </a:rPr>
                <a:t>准确</a:t>
              </a:r>
            </a:p>
          </p:txBody>
        </p:sp>
      </p:grpSp>
      <p:pic>
        <p:nvPicPr>
          <p:cNvPr id="54" name="图片 53">
            <a:extLst>
              <a:ext uri="{FF2B5EF4-FFF2-40B4-BE49-F238E27FC236}">
                <a16:creationId xmlns:a16="http://schemas.microsoft.com/office/drawing/2014/main" id="{C0FAD991-F4C8-1E5F-1D4F-1CE2DD3B2DE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498" y="1980447"/>
            <a:ext cx="1149968" cy="1174334"/>
          </a:xfrm>
          <a:prstGeom prst="rect">
            <a:avLst/>
          </a:prstGeom>
        </p:spPr>
      </p:pic>
      <p:pic>
        <p:nvPicPr>
          <p:cNvPr id="133" name="图片 132">
            <a:extLst>
              <a:ext uri="{FF2B5EF4-FFF2-40B4-BE49-F238E27FC236}">
                <a16:creationId xmlns:a16="http://schemas.microsoft.com/office/drawing/2014/main" id="{A3DC6D84-6726-5C74-ED91-6F5A6B3A70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1625" y="1690455"/>
            <a:ext cx="5258182" cy="2664688"/>
          </a:xfrm>
          <a:prstGeom prst="rect">
            <a:avLst/>
          </a:prstGeom>
        </p:spPr>
      </p:pic>
      <p:sp>
        <p:nvSpPr>
          <p:cNvPr id="134" name="文本框 133">
            <a:extLst>
              <a:ext uri="{FF2B5EF4-FFF2-40B4-BE49-F238E27FC236}">
                <a16:creationId xmlns:a16="http://schemas.microsoft.com/office/drawing/2014/main" id="{0A1CD7D4-76A3-794B-6D7E-CF8D3028ECDD}"/>
              </a:ext>
            </a:extLst>
          </p:cNvPr>
          <p:cNvSpPr txBox="1"/>
          <p:nvPr/>
        </p:nvSpPr>
        <p:spPr>
          <a:xfrm>
            <a:off x="10845586" y="2063370"/>
            <a:ext cx="803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真实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或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伪造</a:t>
            </a: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E36F1F4F-5D76-C71A-BB60-B45E68F01CD6}"/>
              </a:ext>
            </a:extLst>
          </p:cNvPr>
          <p:cNvSpPr txBox="1"/>
          <p:nvPr/>
        </p:nvSpPr>
        <p:spPr>
          <a:xfrm>
            <a:off x="10786233" y="3905175"/>
            <a:ext cx="951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/>
                <a:ea typeface="汉仪雅酷黑W" panose="02010600030101010101" charset="-122"/>
              </a:rPr>
              <a:t>残差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R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CCF6D070-A922-BFD5-80D2-B26628B08CC4}"/>
              </a:ext>
            </a:extLst>
          </p:cNvPr>
          <p:cNvSpPr txBox="1"/>
          <p:nvPr/>
        </p:nvSpPr>
        <p:spPr>
          <a:xfrm>
            <a:off x="6850021" y="3495649"/>
            <a:ext cx="803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骨干网络</a:t>
            </a:r>
          </a:p>
        </p:txBody>
      </p:sp>
      <p:sp>
        <p:nvSpPr>
          <p:cNvPr id="137" name="流程图: 数据 136">
            <a:extLst>
              <a:ext uri="{FF2B5EF4-FFF2-40B4-BE49-F238E27FC236}">
                <a16:creationId xmlns:a16="http://schemas.microsoft.com/office/drawing/2014/main" id="{51DBFBD1-0E0E-BB42-86BD-E37B59F415DA}"/>
              </a:ext>
            </a:extLst>
          </p:cNvPr>
          <p:cNvSpPr/>
          <p:nvPr/>
        </p:nvSpPr>
        <p:spPr>
          <a:xfrm rot="21157692">
            <a:off x="5371456" y="2581664"/>
            <a:ext cx="2353600" cy="836211"/>
          </a:xfrm>
          <a:prstGeom prst="flowChartInputOutput">
            <a:avLst/>
          </a:prstGeom>
          <a:blipFill>
            <a:blip r:embed="rId15"/>
            <a:stretch>
              <a:fillRect/>
            </a:stretch>
          </a:blipFill>
          <a:ln>
            <a:noFill/>
          </a:ln>
          <a:scene3d>
            <a:camera prst="orthographicFront">
              <a:rot lat="0" lon="45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DDC3DA7F-9DFC-B59D-A05A-AD83A6F2B21B}"/>
              </a:ext>
            </a:extLst>
          </p:cNvPr>
          <p:cNvSpPr txBox="1"/>
          <p:nvPr/>
        </p:nvSpPr>
        <p:spPr>
          <a:xfrm rot="21313110">
            <a:off x="6150171" y="3510372"/>
            <a:ext cx="803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rgbClr val="FFFFFF"/>
                </a:solidFill>
                <a:latin typeface="汉仪雅酷黑W" panose="02010600030101010101" charset="-122"/>
                <a:ea typeface="汉仪雅酷黑W" panose="02010600030101010101" charset="-122"/>
              </a:rPr>
              <a:t>伪造人脸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pic>
        <p:nvPicPr>
          <p:cNvPr id="139" name="图片 138" descr="图片包含 电脑, 灯光, 键盘, 黑暗&#10;&#10;描述已自动生成">
            <a:extLst>
              <a:ext uri="{FF2B5EF4-FFF2-40B4-BE49-F238E27FC236}">
                <a16:creationId xmlns:a16="http://schemas.microsoft.com/office/drawing/2014/main" id="{AFDA5976-C949-E45E-5314-57BA34DA99B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247" y="1536744"/>
            <a:ext cx="4643239" cy="271783"/>
          </a:xfrm>
          <a:prstGeom prst="rect">
            <a:avLst/>
          </a:prstGeom>
          <a:effectLst/>
        </p:spPr>
      </p:pic>
      <p:sp>
        <p:nvSpPr>
          <p:cNvPr id="140" name="矩形: 圆角 38">
            <a:extLst>
              <a:ext uri="{FF2B5EF4-FFF2-40B4-BE49-F238E27FC236}">
                <a16:creationId xmlns:a16="http://schemas.microsoft.com/office/drawing/2014/main" id="{385F875E-839F-9541-C0CC-5EDA021BA4A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4177" y="6258138"/>
            <a:ext cx="12184174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聚焦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纯净人脸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背景区域差异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，提取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伪造边缘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区域，应用于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在线监考检测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等领域</a:t>
            </a:r>
            <a:endParaRPr lang="zh-CN" altLang="en-US" sz="27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A8E69218-BDD2-8B57-07F3-82BB773B6E2D}"/>
              </a:ext>
            </a:extLst>
          </p:cNvPr>
          <p:cNvSpPr txBox="1"/>
          <p:nvPr/>
        </p:nvSpPr>
        <p:spPr>
          <a:xfrm>
            <a:off x="310330" y="4606607"/>
            <a:ext cx="52701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汉仪雅酷黑W" panose="02010600030101010101" charset="-122"/>
                <a:ea typeface="汉仪雅酷黑W" panose="02010600030101010101" charset="-122"/>
              </a:rPr>
              <a:t>离散余弦引导与动态特征选择的伪造检测方法</a:t>
            </a:r>
            <a:endParaRPr lang="zh-CN" altLang="en-US" sz="2000" dirty="0"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cxnSp>
        <p:nvCxnSpPr>
          <p:cNvPr id="143" name="直接箭头连接符 142">
            <a:extLst>
              <a:ext uri="{FF2B5EF4-FFF2-40B4-BE49-F238E27FC236}">
                <a16:creationId xmlns:a16="http://schemas.microsoft.com/office/drawing/2014/main" id="{7DC01829-6C03-EE8E-BD3D-EE3888BC60A8}"/>
              </a:ext>
            </a:extLst>
          </p:cNvPr>
          <p:cNvCxnSpPr>
            <a:stCxn id="141" idx="3"/>
            <a:endCxn id="43" idx="1"/>
          </p:cNvCxnSpPr>
          <p:nvPr/>
        </p:nvCxnSpPr>
        <p:spPr>
          <a:xfrm flipV="1">
            <a:off x="5580499" y="4792464"/>
            <a:ext cx="1501338" cy="14198"/>
          </a:xfrm>
          <a:prstGeom prst="straightConnector1">
            <a:avLst/>
          </a:prstGeom>
          <a:ln w="571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文本框 144">
            <a:extLst>
              <a:ext uri="{FF2B5EF4-FFF2-40B4-BE49-F238E27FC236}">
                <a16:creationId xmlns:a16="http://schemas.microsoft.com/office/drawing/2014/main" id="{DA7BB76F-1086-E097-FFCD-A89CCD8C6A25}"/>
              </a:ext>
            </a:extLst>
          </p:cNvPr>
          <p:cNvSpPr txBox="1"/>
          <p:nvPr/>
        </p:nvSpPr>
        <p:spPr>
          <a:xfrm>
            <a:off x="340788" y="5143193"/>
            <a:ext cx="118575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b="1" dirty="0">
                <a:solidFill>
                  <a:schemeClr val="bg1"/>
                </a:solidFill>
              </a:rPr>
              <a:t> ⇲ 相关发明专利：</a:t>
            </a:r>
            <a:endParaRPr lang="en-US" altLang="zh-CN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一种基于离散余弦引导与动态特征选择的人脸伪造检测</a:t>
            </a:r>
            <a:r>
              <a:rPr lang="en-US" altLang="zh-CN" b="1" dirty="0">
                <a:solidFill>
                  <a:schemeClr val="bg1"/>
                </a:solidFill>
              </a:rPr>
              <a:t>Transformer</a:t>
            </a:r>
            <a:r>
              <a:rPr lang="zh-CN" altLang="en-US" b="1" dirty="0">
                <a:solidFill>
                  <a:schemeClr val="bg1"/>
                </a:solidFill>
              </a:rPr>
              <a:t>方法</a:t>
            </a:r>
            <a:r>
              <a:rPr lang="en-US" altLang="zh-CN" b="1" dirty="0">
                <a:solidFill>
                  <a:schemeClr val="bg1"/>
                </a:solidFill>
              </a:rPr>
              <a:t>》	|    </a:t>
            </a:r>
            <a:r>
              <a:rPr lang="zh-CN" altLang="en-US" b="1" dirty="0">
                <a:solidFill>
                  <a:schemeClr val="bg1"/>
                </a:solidFill>
              </a:rPr>
              <a:t>申请号：</a:t>
            </a:r>
            <a:r>
              <a:rPr lang="en-US" altLang="zh-CN" b="1" dirty="0">
                <a:solidFill>
                  <a:schemeClr val="bg1"/>
                </a:solidFill>
              </a:rPr>
              <a:t>2024107720469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一种对比学习驱动的跨模态深度伪造识别方法</a:t>
            </a:r>
            <a:r>
              <a:rPr lang="en-US" altLang="zh-CN" b="1" dirty="0">
                <a:solidFill>
                  <a:schemeClr val="bg1"/>
                </a:solidFill>
              </a:rPr>
              <a:t>》				|    </a:t>
            </a:r>
            <a:r>
              <a:rPr lang="zh-CN" altLang="en-US" b="1" dirty="0">
                <a:solidFill>
                  <a:schemeClr val="bg1"/>
                </a:solidFill>
              </a:rPr>
              <a:t>申请号：</a:t>
            </a:r>
            <a:r>
              <a:rPr lang="en-US" altLang="zh-CN" b="1" dirty="0">
                <a:solidFill>
                  <a:schemeClr val="bg1"/>
                </a:solidFill>
              </a:rPr>
              <a:t>2024111311949</a:t>
            </a:r>
          </a:p>
        </p:txBody>
      </p: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8B98ECAA-AEB3-2487-9F3E-CD459D63FF95}"/>
              </a:ext>
            </a:extLst>
          </p:cNvPr>
          <p:cNvGrpSpPr>
            <a:grpSpLocks noChangeAspect="1"/>
          </p:cNvGrpSpPr>
          <p:nvPr/>
        </p:nvGrpSpPr>
        <p:grpSpPr>
          <a:xfrm>
            <a:off x="11451777" y="463828"/>
            <a:ext cx="399822" cy="792000"/>
            <a:chOff x="17792" y="462"/>
            <a:chExt cx="680" cy="1347"/>
          </a:xfrm>
        </p:grpSpPr>
        <p:sp>
          <p:nvSpPr>
            <p:cNvPr id="151" name="燕尾形 20">
              <a:extLst>
                <a:ext uri="{FF2B5EF4-FFF2-40B4-BE49-F238E27FC236}">
                  <a16:creationId xmlns:a16="http://schemas.microsoft.com/office/drawing/2014/main" id="{EA56526E-CD68-6A6F-D1F5-C114188CBD7E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52" name="燕尾形 21">
              <a:extLst>
                <a:ext uri="{FF2B5EF4-FFF2-40B4-BE49-F238E27FC236}">
                  <a16:creationId xmlns:a16="http://schemas.microsoft.com/office/drawing/2014/main" id="{BBBDC5B6-6723-220E-7788-4BAEA416370F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53" name="燕尾形 23">
              <a:extLst>
                <a:ext uri="{FF2B5EF4-FFF2-40B4-BE49-F238E27FC236}">
                  <a16:creationId xmlns:a16="http://schemas.microsoft.com/office/drawing/2014/main" id="{E0E1361F-A675-E7EE-3523-5290AC5C8806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0847715E-6590-9093-21D6-FBF82F44D74E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白泽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深度伪造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内容鉴别系统</a:t>
            </a:r>
          </a:p>
        </p:txBody>
      </p:sp>
    </p:spTree>
    <p:extLst>
      <p:ext uri="{BB962C8B-B14F-4D97-AF65-F5344CB8AC3E}">
        <p14:creationId xmlns:p14="http://schemas.microsoft.com/office/powerpoint/2010/main" val="1618484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5" y="254000"/>
            <a:ext cx="3616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项目基础架构实现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03</a:t>
              </a:r>
            </a:p>
          </p:txBody>
        </p:sp>
        <p:sp>
          <p:nvSpPr>
            <p:cNvPr id="21" name="椭圆 20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3774512B-52F2-881C-60DA-51548F3FC115}"/>
              </a:ext>
            </a:extLst>
          </p:cNvPr>
          <p:cNvSpPr txBox="1"/>
          <p:nvPr/>
        </p:nvSpPr>
        <p:spPr>
          <a:xfrm>
            <a:off x="1691838" y="1941006"/>
            <a:ext cx="2597863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人工智能时代的首选语言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采用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Python-3.10.16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版本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编码风格遵循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PEP8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规范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58AD556-C939-119E-0EAF-BD1F98F91200}"/>
              </a:ext>
            </a:extLst>
          </p:cNvPr>
          <p:cNvSpPr txBox="1"/>
          <p:nvPr/>
        </p:nvSpPr>
        <p:spPr>
          <a:xfrm>
            <a:off x="1691839" y="4169162"/>
            <a:ext cx="2524760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生产级别的代码与服务器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可与 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Go 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并肩的极高性能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完全兼容 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API 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的开放标准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5624889-AFC4-6B39-1417-BCCDD05BB158}"/>
              </a:ext>
            </a:extLst>
          </p:cNvPr>
          <p:cNvSpPr txBox="1"/>
          <p:nvPr/>
        </p:nvSpPr>
        <p:spPr>
          <a:xfrm flipH="1">
            <a:off x="7121699" y="1874695"/>
            <a:ext cx="2737491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基于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Qt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系统的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PyQt6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实现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优秀的跨操作系统兼容能力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强大、可扩展、美观优雅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37B047B-4134-FB1C-1439-4F30D6241A82}"/>
              </a:ext>
            </a:extLst>
          </p:cNvPr>
          <p:cNvSpPr txBox="1"/>
          <p:nvPr/>
        </p:nvSpPr>
        <p:spPr>
          <a:xfrm flipH="1">
            <a:off x="7150041" y="4074239"/>
            <a:ext cx="3092466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基于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PyTorch-v2.3.0+cu118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强大的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CUDA-GPU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加速支持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i="0" dirty="0">
                <a:solidFill>
                  <a:srgbClr val="FFFFFF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动态计算图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设计与广泛社区生态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5F5FA8A-19E7-1098-9A7F-DBB58041A993}"/>
              </a:ext>
            </a:extLst>
          </p:cNvPr>
          <p:cNvGrpSpPr/>
          <p:nvPr/>
        </p:nvGrpSpPr>
        <p:grpSpPr>
          <a:xfrm>
            <a:off x="4659554" y="2199005"/>
            <a:ext cx="2166620" cy="2780740"/>
            <a:chOff x="5012690" y="2199005"/>
            <a:chExt cx="2166620" cy="2780740"/>
          </a:xfrm>
        </p:grpSpPr>
        <p:pic>
          <p:nvPicPr>
            <p:cNvPr id="46" name="图片 45" descr="237">
              <a:extLst>
                <a:ext uri="{FF2B5EF4-FFF2-40B4-BE49-F238E27FC236}">
                  <a16:creationId xmlns:a16="http://schemas.microsoft.com/office/drawing/2014/main" id="{604FC454-ABDB-BC0A-A4F9-0298620E9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012690" y="2199005"/>
              <a:ext cx="2166620" cy="261810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2" h="4123">
                  <a:moveTo>
                    <a:pt x="0" y="0"/>
                  </a:moveTo>
                  <a:lnTo>
                    <a:pt x="3412" y="0"/>
                  </a:lnTo>
                  <a:lnTo>
                    <a:pt x="3412" y="4123"/>
                  </a:lnTo>
                  <a:lnTo>
                    <a:pt x="2342" y="4123"/>
                  </a:lnTo>
                  <a:cubicBezTo>
                    <a:pt x="2208" y="4023"/>
                    <a:pt x="1928" y="3957"/>
                    <a:pt x="1710" y="3961"/>
                  </a:cubicBezTo>
                  <a:cubicBezTo>
                    <a:pt x="1453" y="3955"/>
                    <a:pt x="1194" y="4039"/>
                    <a:pt x="1078" y="4123"/>
                  </a:cubicBezTo>
                  <a:lnTo>
                    <a:pt x="0" y="412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F5DA2DBF-A12A-525B-78D8-A68639BEE2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7827" y="4655745"/>
              <a:ext cx="1756341" cy="324000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33DDF8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2100000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BDA38646-1900-47F9-1132-3716C2095A93}"/>
              </a:ext>
            </a:extLst>
          </p:cNvPr>
          <p:cNvSpPr txBox="1"/>
          <p:nvPr/>
        </p:nvSpPr>
        <p:spPr>
          <a:xfrm>
            <a:off x="1612664" y="1397107"/>
            <a:ext cx="308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编程语言：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Python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CB908F3-416B-77D4-C376-DA39113276FB}"/>
              </a:ext>
            </a:extLst>
          </p:cNvPr>
          <p:cNvSpPr txBox="1"/>
          <p:nvPr/>
        </p:nvSpPr>
        <p:spPr>
          <a:xfrm>
            <a:off x="1626537" y="3643856"/>
            <a:ext cx="3333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算力协同：</a:t>
            </a:r>
            <a:r>
              <a:rPr lang="en-US" altLang="zh-CN" sz="2400" b="1" dirty="0" err="1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FastAPI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694A665-D18A-0F11-0FF1-7103DE76D40C}"/>
              </a:ext>
            </a:extLst>
          </p:cNvPr>
          <p:cNvSpPr txBox="1"/>
          <p:nvPr/>
        </p:nvSpPr>
        <p:spPr>
          <a:xfrm>
            <a:off x="7035662" y="1380583"/>
            <a:ext cx="4166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前端：</a:t>
            </a:r>
            <a:r>
              <a:rPr lang="en-US" altLang="zh-CN" sz="2400" b="1" dirty="0" err="1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QFluentWidgets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0DE15DF-61E2-D14D-5626-C1ED12822B7F}"/>
              </a:ext>
            </a:extLst>
          </p:cNvPr>
          <p:cNvSpPr txBox="1"/>
          <p:nvPr/>
        </p:nvSpPr>
        <p:spPr>
          <a:xfrm>
            <a:off x="7035662" y="3597265"/>
            <a:ext cx="4003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人工智能：</a:t>
            </a:r>
            <a:r>
              <a:rPr lang="en-US" altLang="zh-CN" sz="2400" b="1" dirty="0" err="1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Pytorch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53" name="图片 52" descr="图标&#10;&#10;AI 生成的内容可能不正确。">
            <a:extLst>
              <a:ext uri="{FF2B5EF4-FFF2-40B4-BE49-F238E27FC236}">
                <a16:creationId xmlns:a16="http://schemas.microsoft.com/office/drawing/2014/main" id="{55637FC3-0131-EBB0-22C7-95DB165BC8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064" y="2062935"/>
            <a:ext cx="921600" cy="921600"/>
          </a:xfrm>
          <a:prstGeom prst="rect">
            <a:avLst/>
          </a:prstGeom>
        </p:spPr>
      </p:pic>
      <p:pic>
        <p:nvPicPr>
          <p:cNvPr id="57" name="图片 56" descr="徽标, 图标&#10;&#10;AI 生成的内容可能不正确。">
            <a:extLst>
              <a:ext uri="{FF2B5EF4-FFF2-40B4-BE49-F238E27FC236}">
                <a16:creationId xmlns:a16="http://schemas.microsoft.com/office/drawing/2014/main" id="{C5823EDB-0F60-8FC5-2922-5DFFC3D901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493" y="4242962"/>
            <a:ext cx="905044" cy="921600"/>
          </a:xfrm>
          <a:prstGeom prst="rect">
            <a:avLst/>
          </a:prstGeom>
        </p:spPr>
      </p:pic>
      <p:pic>
        <p:nvPicPr>
          <p:cNvPr id="59" name="图片 58" descr="图标&#10;&#10;AI 生成的内容可能不正确。">
            <a:extLst>
              <a:ext uri="{FF2B5EF4-FFF2-40B4-BE49-F238E27FC236}">
                <a16:creationId xmlns:a16="http://schemas.microsoft.com/office/drawing/2014/main" id="{761289F7-3607-1C23-7C4A-DB2340ABD2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1439" y="2061712"/>
            <a:ext cx="921600" cy="921600"/>
          </a:xfrm>
          <a:prstGeom prst="rect">
            <a:avLst/>
          </a:prstGeom>
        </p:spPr>
      </p:pic>
      <p:pic>
        <p:nvPicPr>
          <p:cNvPr id="62" name="图形 61">
            <a:extLst>
              <a:ext uri="{FF2B5EF4-FFF2-40B4-BE49-F238E27FC236}">
                <a16:creationId xmlns:a16="http://schemas.microsoft.com/office/drawing/2014/main" id="{96A9A8A5-46CA-556B-7187-5E60E5E594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19314" y="4134980"/>
            <a:ext cx="760954" cy="921600"/>
          </a:xfrm>
          <a:prstGeom prst="rect">
            <a:avLst/>
          </a:prstGeom>
        </p:spPr>
      </p:pic>
      <p:sp>
        <p:nvSpPr>
          <p:cNvPr id="2" name="矩形: 圆角 38">
            <a:extLst>
              <a:ext uri="{FF2B5EF4-FFF2-40B4-BE49-F238E27FC236}">
                <a16:creationId xmlns:a16="http://schemas.microsoft.com/office/drawing/2014/main" id="{286D88B6-6819-7F0C-BF1D-D1397DEB9D9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分布式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服务器算力模式，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前后端分离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架构设计；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低耦合度，高可用性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904E621-11BE-4225-B563-76D174EFB5FC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11" name="燕尾形 70">
              <a:extLst>
                <a:ext uri="{FF2B5EF4-FFF2-40B4-BE49-F238E27FC236}">
                  <a16:creationId xmlns:a16="http://schemas.microsoft.com/office/drawing/2014/main" id="{C3F9C2F7-75CC-B401-8C8C-2B1873CA0EAB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2" name="燕尾形 71">
              <a:extLst>
                <a:ext uri="{FF2B5EF4-FFF2-40B4-BE49-F238E27FC236}">
                  <a16:creationId xmlns:a16="http://schemas.microsoft.com/office/drawing/2014/main" id="{597B4C0C-7D5D-8EDA-2AF7-A61899C4FEA9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3" name="燕尾形 72">
              <a:extLst>
                <a:ext uri="{FF2B5EF4-FFF2-40B4-BE49-F238E27FC236}">
                  <a16:creationId xmlns:a16="http://schemas.microsoft.com/office/drawing/2014/main" id="{2D3C6E62-71E0-76F1-63EB-0871E8219CE1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31149-2A94-5265-211E-4EA618FE3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D32137DF-CCF0-AA5F-9CE4-FF11F622E7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22053129-BED1-9653-4788-F8E3D6D06968}"/>
              </a:ext>
            </a:extLst>
          </p:cNvPr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0589D2CE-080E-AFD3-80B1-241B91C82B72}"/>
              </a:ext>
            </a:extLst>
          </p:cNvPr>
          <p:cNvSpPr/>
          <p:nvPr/>
        </p:nvSpPr>
        <p:spPr>
          <a:xfrm>
            <a:off x="1058143" y="1017987"/>
            <a:ext cx="9720000" cy="4860000"/>
          </a:xfrm>
          <a:prstGeom prst="roundRect">
            <a:avLst>
              <a:gd name="adj" fmla="val 147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50000">
                  <a:srgbClr val="33DDF8"/>
                </a:gs>
                <a:gs pos="0">
                  <a:srgbClr val="3D6AFD"/>
                </a:gs>
              </a:gsLst>
              <a:lin ang="27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5A9D554-A84D-3D74-C4BE-FFD6F683B0A7}"/>
              </a:ext>
            </a:extLst>
          </p:cNvPr>
          <p:cNvGrpSpPr/>
          <p:nvPr/>
        </p:nvGrpSpPr>
        <p:grpSpPr>
          <a:xfrm>
            <a:off x="1158945" y="1184915"/>
            <a:ext cx="4442028" cy="2432463"/>
            <a:chOff x="3083" y="3528"/>
            <a:chExt cx="6007" cy="3096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91346243-1257-00D3-91FB-43A9EE8690C9}"/>
                </a:ext>
              </a:extLst>
            </p:cNvPr>
            <p:cNvSpPr/>
            <p:nvPr/>
          </p:nvSpPr>
          <p:spPr>
            <a:xfrm>
              <a:off x="3196" y="3528"/>
              <a:ext cx="2434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     PyCharm</a:t>
              </a:r>
              <a:endParaRPr lang="zh-CN" altLang="en-US" b="1" dirty="0">
                <a:latin typeface="DingTalk Sans" panose="00020600040101000101" pitchFamily="18" charset="0"/>
                <a:ea typeface="DingTalk Sans" panose="00020600040101000101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00DE962-F480-8611-8A8D-F619FD3FFA5C}"/>
                </a:ext>
              </a:extLst>
            </p:cNvPr>
            <p:cNvSpPr txBox="1"/>
            <p:nvPr/>
          </p:nvSpPr>
          <p:spPr>
            <a:xfrm>
              <a:off x="3083" y="4209"/>
              <a:ext cx="6007" cy="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一款功能强大的</a:t>
              </a:r>
              <a:r>
                <a:rPr lang="en-US" altLang="zh-CN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Python</a:t>
              </a: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集成开发环境</a:t>
              </a:r>
              <a:r>
                <a:rPr lang="en-US" altLang="zh-CN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(IDE)</a:t>
              </a:r>
            </a:p>
            <a:p>
              <a:pPr algn="l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提供智能代码补全、版本控制等功能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l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支持基于</a:t>
              </a: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SSH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的远程开发服务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 algn="l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大幅提升开发、调试效率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 algn="l" fontAlgn="auto">
                <a:lnSpc>
                  <a:spcPct val="150000"/>
                </a:lnSpc>
              </a:pP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E71DD8F-E47E-DCD6-CF96-17CCECD1A7F6}"/>
              </a:ext>
            </a:extLst>
          </p:cNvPr>
          <p:cNvCxnSpPr>
            <a:cxnSpLocks/>
            <a:stCxn id="3" idx="1"/>
            <a:endCxn id="7" idx="1"/>
          </p:cNvCxnSpPr>
          <p:nvPr/>
        </p:nvCxnSpPr>
        <p:spPr>
          <a:xfrm flipV="1">
            <a:off x="1058143" y="3427095"/>
            <a:ext cx="3769068" cy="2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840B6AC0-4502-16B3-BA23-6621F1E473DF}"/>
              </a:ext>
            </a:extLst>
          </p:cNvPr>
          <p:cNvGrpSpPr/>
          <p:nvPr/>
        </p:nvGrpSpPr>
        <p:grpSpPr>
          <a:xfrm>
            <a:off x="4827211" y="2077095"/>
            <a:ext cx="2160000" cy="2700000"/>
            <a:chOff x="4907485" y="2110930"/>
            <a:chExt cx="2160000" cy="2700000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E575B331-3602-4246-F7F6-18A4E73D4D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67634" y="4427203"/>
              <a:ext cx="1957098" cy="361034"/>
            </a:xfrm>
            <a:prstGeom prst="ellipse">
              <a:avLst/>
            </a:prstGeom>
            <a:gradFill>
              <a:gsLst>
                <a:gs pos="50000">
                  <a:srgbClr val="33DDF8">
                    <a:alpha val="25000"/>
                  </a:srgbClr>
                </a:gs>
                <a:gs pos="100000">
                  <a:srgbClr val="3D6AFD">
                    <a:alpha val="0"/>
                  </a:srgbClr>
                </a:gs>
                <a:gs pos="0">
                  <a:srgbClr val="3D6AFD">
                    <a:alpha val="0"/>
                  </a:srgbClr>
                </a:gs>
              </a:gsLst>
              <a:lin ang="1080000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pic>
          <p:nvPicPr>
            <p:cNvPr id="7" name="图片 6" descr="/Users/weiqingqing/Desktop/图片3.png图片3">
              <a:extLst>
                <a:ext uri="{FF2B5EF4-FFF2-40B4-BE49-F238E27FC236}">
                  <a16:creationId xmlns:a16="http://schemas.microsoft.com/office/drawing/2014/main" id="{9B2135F1-F0C5-8898-8EE1-272EA669D696}"/>
                </a:ext>
              </a:extLst>
            </p:cNvPr>
            <p:cNvPicPr>
              <a:picLocks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907485" y="2110930"/>
              <a:ext cx="2160000" cy="2700000"/>
            </a:xfrm>
            <a:prstGeom prst="rect">
              <a:avLst/>
            </a:prstGeom>
          </p:spPr>
        </p:pic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65255DAA-0979-CAD2-07CC-5058A82A39E5}"/>
              </a:ext>
            </a:extLst>
          </p:cNvPr>
          <p:cNvSpPr txBox="1"/>
          <p:nvPr/>
        </p:nvSpPr>
        <p:spPr>
          <a:xfrm>
            <a:off x="983615" y="254000"/>
            <a:ext cx="3616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项目解决方案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0879CF7-5837-09C8-80FE-64F5F51588B2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F5ED1CD-AF3F-1446-BA2B-9BFE8FD56F80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03</a:t>
              </a: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76E08F5F-C512-BD4D-1BAB-3BBE286B12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DC57D66-8F02-5A8C-50E4-DD58F186B8EE}"/>
              </a:ext>
            </a:extLst>
          </p:cNvPr>
          <p:cNvGrpSpPr>
            <a:grpSpLocks noChangeAspect="1"/>
          </p:cNvGrpSpPr>
          <p:nvPr/>
        </p:nvGrpSpPr>
        <p:grpSpPr>
          <a:xfrm>
            <a:off x="11363960" y="375920"/>
            <a:ext cx="399822" cy="792000"/>
            <a:chOff x="17792" y="462"/>
            <a:chExt cx="680" cy="1347"/>
          </a:xfrm>
        </p:grpSpPr>
        <p:sp>
          <p:nvSpPr>
            <p:cNvPr id="28" name="燕尾形 27">
              <a:extLst>
                <a:ext uri="{FF2B5EF4-FFF2-40B4-BE49-F238E27FC236}">
                  <a16:creationId xmlns:a16="http://schemas.microsoft.com/office/drawing/2014/main" id="{57894894-61E9-7B4C-8A50-4E7D3A02AD34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30" name="燕尾形 29">
              <a:extLst>
                <a:ext uri="{FF2B5EF4-FFF2-40B4-BE49-F238E27FC236}">
                  <a16:creationId xmlns:a16="http://schemas.microsoft.com/office/drawing/2014/main" id="{25E68ECA-5400-B730-C945-92B802FC6657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33" name="燕尾形 32">
              <a:extLst>
                <a:ext uri="{FF2B5EF4-FFF2-40B4-BE49-F238E27FC236}">
                  <a16:creationId xmlns:a16="http://schemas.microsoft.com/office/drawing/2014/main" id="{69F51131-379F-955A-B3F3-D37C9F8E329D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24" name="矩形: 圆角 38">
            <a:extLst>
              <a:ext uri="{FF2B5EF4-FFF2-40B4-BE49-F238E27FC236}">
                <a16:creationId xmlns:a16="http://schemas.microsoft.com/office/drawing/2014/main" id="{62ABF246-E5FA-BE73-985D-45D36BA0E84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A800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</a:t>
            </a:r>
            <a:r>
              <a:rPr lang="en-US" altLang="zh-CN" sz="2700" b="1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RTX5080</a:t>
            </a:r>
            <a:r>
              <a:rPr lang="zh-CN" altLang="en-US" sz="2700" b="1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等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算力集群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，借由</a:t>
            </a: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FRP          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构建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内网穿透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，实现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算力协同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32AF252B-38E0-49E5-50BC-A031AC52E871}"/>
              </a:ext>
            </a:extLst>
          </p:cNvPr>
          <p:cNvCxnSpPr>
            <a:cxnSpLocks/>
            <a:stCxn id="3" idx="3"/>
            <a:endCxn id="7" idx="3"/>
          </p:cNvCxnSpPr>
          <p:nvPr/>
        </p:nvCxnSpPr>
        <p:spPr>
          <a:xfrm flipH="1" flipV="1">
            <a:off x="6987211" y="3427095"/>
            <a:ext cx="3790932" cy="2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EA50DA9C-9CDD-F50C-0F4A-FDFB9373C099}"/>
              </a:ext>
            </a:extLst>
          </p:cNvPr>
          <p:cNvCxnSpPr>
            <a:cxnSpLocks/>
            <a:stCxn id="3" idx="0"/>
            <a:endCxn id="7" idx="0"/>
          </p:cNvCxnSpPr>
          <p:nvPr/>
        </p:nvCxnSpPr>
        <p:spPr>
          <a:xfrm flipH="1">
            <a:off x="5907211" y="1017987"/>
            <a:ext cx="10932" cy="1059108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E15CA0C0-5241-8348-8594-E8951500213F}"/>
              </a:ext>
            </a:extLst>
          </p:cNvPr>
          <p:cNvCxnSpPr>
            <a:cxnSpLocks/>
            <a:stCxn id="3" idx="2"/>
            <a:endCxn id="7" idx="2"/>
          </p:cNvCxnSpPr>
          <p:nvPr/>
        </p:nvCxnSpPr>
        <p:spPr>
          <a:xfrm flipH="1" flipV="1">
            <a:off x="5907211" y="4777095"/>
            <a:ext cx="10932" cy="110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矩形 5">
            <a:extLst>
              <a:ext uri="{FF2B5EF4-FFF2-40B4-BE49-F238E27FC236}">
                <a16:creationId xmlns:a16="http://schemas.microsoft.com/office/drawing/2014/main" id="{C559A33C-97C9-275B-065A-231A3416A4D3}"/>
              </a:ext>
            </a:extLst>
          </p:cNvPr>
          <p:cNvSpPr/>
          <p:nvPr/>
        </p:nvSpPr>
        <p:spPr>
          <a:xfrm>
            <a:off x="1253346" y="3627014"/>
            <a:ext cx="1799883" cy="432000"/>
          </a:xfrm>
          <a:prstGeom prst="roundRect">
            <a:avLst>
              <a:gd name="adj" fmla="val 25372"/>
            </a:avLst>
          </a:prstGeom>
          <a:gradFill>
            <a:gsLst>
              <a:gs pos="100000">
                <a:srgbClr val="64C8DD"/>
              </a:gs>
              <a:gs pos="15000">
                <a:srgbClr val="3D6AFD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DingTalk Sans" panose="00020600040101000101" pitchFamily="18" charset="0"/>
                <a:ea typeface="DingTalk Sans" panose="00020600040101000101" pitchFamily="18" charset="0"/>
              </a:rPr>
              <a:t>       WebRTC</a:t>
            </a:r>
            <a:endParaRPr lang="zh-CN" altLang="en-US" b="1" dirty="0">
              <a:latin typeface="DingTalk Sans" panose="00020600040101000101" pitchFamily="18" charset="0"/>
              <a:ea typeface="DingTalk Sans" panose="00020600040101000101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4D01FFA-FBAC-7FD4-E421-B4C6D343211B}"/>
              </a:ext>
            </a:extLst>
          </p:cNvPr>
          <p:cNvSpPr txBox="1"/>
          <p:nvPr/>
        </p:nvSpPr>
        <p:spPr>
          <a:xfrm>
            <a:off x="1158945" y="4187257"/>
            <a:ext cx="4341922" cy="1527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一种端到端实时音视频通信技术</a:t>
            </a:r>
            <a:endParaRPr lang="en-US" altLang="zh-CN" sz="1600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基于现代浏览器环境，</a:t>
            </a:r>
            <a:r>
              <a:rPr lang="zh-CN" altLang="en-US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跨平台、低延迟</a:t>
            </a:r>
            <a:endParaRPr lang="en-US" altLang="zh-CN" sz="1600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以</a:t>
            </a:r>
            <a:r>
              <a: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NodeJS</a:t>
            </a:r>
            <a:r>
              <a:rPr lang="zh-CN" altLang="en-US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实现高效的音视频传输与互动</a:t>
            </a:r>
            <a:endParaRPr lang="en-US" altLang="zh-CN" sz="1600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现已被广泛应用于在线教学、远程会议等场景。</a:t>
            </a:r>
            <a:endParaRPr lang="zh-CN" altLang="en-US" sz="16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3D61247-AC0D-CBEA-4289-851D61FEA7BA}"/>
              </a:ext>
            </a:extLst>
          </p:cNvPr>
          <p:cNvGrpSpPr/>
          <p:nvPr/>
        </p:nvGrpSpPr>
        <p:grpSpPr>
          <a:xfrm>
            <a:off x="5600974" y="3595249"/>
            <a:ext cx="5052538" cy="2073410"/>
            <a:chOff x="1616" y="3526"/>
            <a:chExt cx="6274" cy="2639"/>
          </a:xfrm>
        </p:grpSpPr>
        <p:sp>
          <p:nvSpPr>
            <p:cNvPr id="46" name="圆角矩形 5">
              <a:extLst>
                <a:ext uri="{FF2B5EF4-FFF2-40B4-BE49-F238E27FC236}">
                  <a16:creationId xmlns:a16="http://schemas.microsoft.com/office/drawing/2014/main" id="{67E85AEF-CE37-8E14-36A4-F0B95E825D18}"/>
                </a:ext>
              </a:extLst>
            </p:cNvPr>
            <p:cNvSpPr/>
            <p:nvPr/>
          </p:nvSpPr>
          <p:spPr>
            <a:xfrm>
              <a:off x="5456" y="3526"/>
              <a:ext cx="2434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   </a:t>
              </a:r>
              <a:r>
                <a:rPr lang="zh-CN" altLang="en-US" b="1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阿里云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F97FDBB-0AC1-FA58-0AFB-3CF42E049128}"/>
                </a:ext>
              </a:extLst>
            </p:cNvPr>
            <p:cNvSpPr txBox="1"/>
            <p:nvPr/>
          </p:nvSpPr>
          <p:spPr>
            <a:xfrm>
              <a:off x="1616" y="4220"/>
              <a:ext cx="6274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全球领先的人工智能科技公司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提供多领域全栈信息技术解决方案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提供算力支持、服务器租赁及部署服务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助力相关单位实现数字化转型与教学方式创新</a:t>
              </a:r>
              <a:endPara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984B8D9-39EA-DF93-7C60-F4B2958A4797}"/>
              </a:ext>
            </a:extLst>
          </p:cNvPr>
          <p:cNvGrpSpPr/>
          <p:nvPr/>
        </p:nvGrpSpPr>
        <p:grpSpPr>
          <a:xfrm>
            <a:off x="6523541" y="1163607"/>
            <a:ext cx="4129969" cy="2084409"/>
            <a:chOff x="2305" y="3524"/>
            <a:chExt cx="5585" cy="2653"/>
          </a:xfrm>
        </p:grpSpPr>
        <p:sp>
          <p:nvSpPr>
            <p:cNvPr id="51" name="圆角矩形 5">
              <a:extLst>
                <a:ext uri="{FF2B5EF4-FFF2-40B4-BE49-F238E27FC236}">
                  <a16:creationId xmlns:a16="http://schemas.microsoft.com/office/drawing/2014/main" id="{A45B40ED-9E0C-B100-3F8C-A6247F9B8EA8}"/>
                </a:ext>
              </a:extLst>
            </p:cNvPr>
            <p:cNvSpPr/>
            <p:nvPr/>
          </p:nvSpPr>
          <p:spPr>
            <a:xfrm>
              <a:off x="4155" y="3524"/>
              <a:ext cx="3651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    </a:t>
              </a:r>
              <a:r>
                <a:rPr lang="en-US" altLang="zh-CN" b="1" dirty="0" err="1">
                  <a:latin typeface="DingTalk Sans" panose="00020600040101000101" pitchFamily="18" charset="0"/>
                  <a:ea typeface="DingTalk Sans" panose="00020600040101000101" pitchFamily="18" charset="0"/>
                </a:rPr>
                <a:t>ModelScope</a:t>
              </a:r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   </a:t>
              </a:r>
              <a:endParaRPr lang="zh-CN" altLang="en-US" b="1" dirty="0">
                <a:latin typeface="DingTalk Sans" panose="00020600040101000101" pitchFamily="18" charset="0"/>
                <a:ea typeface="DingTalk Sans" panose="00020600040101000101" pitchFamily="18" charset="0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49C09F5A-8E8E-A375-1018-769AA7EE5D91}"/>
                </a:ext>
              </a:extLst>
            </p:cNvPr>
            <p:cNvSpPr txBox="1"/>
            <p:nvPr/>
          </p:nvSpPr>
          <p:spPr>
            <a:xfrm>
              <a:off x="2305" y="4232"/>
              <a:ext cx="5585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阿里旗下一款高效的</a:t>
              </a:r>
              <a:r>
                <a:rPr lang="en-US" altLang="zh-CN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AI</a:t>
              </a: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模型管理服务平台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提供模型训练、部署、推理等全栈式能力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支持云端的高效算力协同与动态调整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加速模型开发与应用的效率</a:t>
              </a:r>
              <a:endPara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pic>
        <p:nvPicPr>
          <p:cNvPr id="11" name="图片 10" descr="图标&#10;&#10;AI 生成的内容可能不正确。">
            <a:extLst>
              <a:ext uri="{FF2B5EF4-FFF2-40B4-BE49-F238E27FC236}">
                <a16:creationId xmlns:a16="http://schemas.microsoft.com/office/drawing/2014/main" id="{8D09D68D-C52F-523D-E568-A4EBB88B89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1999" y="3629400"/>
            <a:ext cx="572307" cy="360000"/>
          </a:xfrm>
          <a:prstGeom prst="rect">
            <a:avLst/>
          </a:prstGeom>
        </p:spPr>
      </p:pic>
      <p:pic>
        <p:nvPicPr>
          <p:cNvPr id="13" name="图片 12" descr="图标&#10;&#10;AI 生成的内容可能不正确。">
            <a:extLst>
              <a:ext uri="{FF2B5EF4-FFF2-40B4-BE49-F238E27FC236}">
                <a16:creationId xmlns:a16="http://schemas.microsoft.com/office/drawing/2014/main" id="{1B0B47AC-1591-309F-5483-C1A88F4A5C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0588" y="3625744"/>
            <a:ext cx="356733" cy="432000"/>
          </a:xfrm>
          <a:prstGeom prst="rect">
            <a:avLst/>
          </a:prstGeom>
        </p:spPr>
      </p:pic>
      <p:pic>
        <p:nvPicPr>
          <p:cNvPr id="17" name="图片 16" descr="图片包含 物体, 钟表, 灯光, 黑暗&#10;&#10;AI 生成的内容可能不正确。">
            <a:extLst>
              <a:ext uri="{FF2B5EF4-FFF2-40B4-BE49-F238E27FC236}">
                <a16:creationId xmlns:a16="http://schemas.microsoft.com/office/drawing/2014/main" id="{D8542410-1E4D-74AA-77BF-9E18F764BD3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9398" y="1157967"/>
            <a:ext cx="852245" cy="432000"/>
          </a:xfrm>
          <a:prstGeom prst="rect">
            <a:avLst/>
          </a:prstGeom>
        </p:spPr>
      </p:pic>
      <p:pic>
        <p:nvPicPr>
          <p:cNvPr id="20" name="图片 19" descr="图片包含 文字, 游戏机, 名片, 标志&#10;&#10;AI 生成的内容可能不正确。">
            <a:extLst>
              <a:ext uri="{FF2B5EF4-FFF2-40B4-BE49-F238E27FC236}">
                <a16:creationId xmlns:a16="http://schemas.microsoft.com/office/drawing/2014/main" id="{1C0E1CBA-36AE-7F4D-047C-F2E49B9EF6A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2155" y="1183648"/>
            <a:ext cx="432000" cy="4320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4A0C8A5B-765F-57A6-2566-D214ADA8FB2E}"/>
              </a:ext>
            </a:extLst>
          </p:cNvPr>
          <p:cNvSpPr txBox="1"/>
          <p:nvPr/>
        </p:nvSpPr>
        <p:spPr>
          <a:xfrm>
            <a:off x="6471920" y="6253200"/>
            <a:ext cx="878840" cy="6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Fast</a:t>
            </a:r>
          </a:p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Reverse</a:t>
            </a:r>
          </a:p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Proxy</a:t>
            </a:r>
            <a:endParaRPr lang="zh-CN" altLang="en-US" sz="1400" b="1" dirty="0"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3828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E1325-DD88-B1C6-D645-11A528A40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57B16C7A-D25E-7C20-9B9F-8F3C1C0359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5DD3065B-8FCE-AA6C-7527-50BF17999204}"/>
              </a:ext>
            </a:extLst>
          </p:cNvPr>
          <p:cNvSpPr/>
          <p:nvPr/>
        </p:nvSpPr>
        <p:spPr>
          <a:xfrm>
            <a:off x="178435" y="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E3BDBF09-CC29-8107-2014-37E37BB3C733}"/>
              </a:ext>
            </a:extLst>
          </p:cNvPr>
          <p:cNvSpPr txBox="1"/>
          <p:nvPr/>
        </p:nvSpPr>
        <p:spPr>
          <a:xfrm>
            <a:off x="983615" y="254000"/>
            <a:ext cx="475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人员组织框架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与技术积累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72056527-0D0C-679F-1A12-B34382581AEC}"/>
              </a:ext>
            </a:extLst>
          </p:cNvPr>
          <p:cNvSpPr/>
          <p:nvPr/>
        </p:nvSpPr>
        <p:spPr>
          <a:xfrm>
            <a:off x="1287537" y="5179179"/>
            <a:ext cx="1456055" cy="268605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2BB6CD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4C20387-6459-53EC-DA25-65D467FA7890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155AE62-155B-04A3-3B1E-1F87EE088543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85D45CB9-275A-E331-2132-9E643D4DD7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5FF78115-4E5B-D6EA-519E-85069B70A9F9}"/>
              </a:ext>
            </a:extLst>
          </p:cNvPr>
          <p:cNvSpPr txBox="1"/>
          <p:nvPr/>
        </p:nvSpPr>
        <p:spPr>
          <a:xfrm>
            <a:off x="531348" y="1647219"/>
            <a:ext cx="58629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     某大学软件工程专业本科三年级学生</a:t>
            </a:r>
            <a:endParaRPr lang="en-US" altLang="zh-CN" b="1" dirty="0">
              <a:solidFill>
                <a:schemeClr val="bg1"/>
              </a:solidFill>
            </a:endParaRP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曾获蓝桥杯全国总决赛</a:t>
            </a:r>
            <a:r>
              <a:rPr lang="en-US" altLang="zh-CN" b="1" dirty="0">
                <a:solidFill>
                  <a:schemeClr val="bg1"/>
                </a:solidFill>
              </a:rPr>
              <a:t>Python</a:t>
            </a:r>
            <a:r>
              <a:rPr lang="zh-CN" altLang="en-US" b="1" dirty="0">
                <a:solidFill>
                  <a:schemeClr val="bg1"/>
                </a:solidFill>
              </a:rPr>
              <a:t>组二等奖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chemeClr val="bg1"/>
                </a:solidFill>
              </a:rPr>
              <a:t>【</a:t>
            </a:r>
            <a:r>
              <a:rPr lang="zh-CN" altLang="en-US" b="1" dirty="0">
                <a:solidFill>
                  <a:schemeClr val="bg1"/>
                </a:solidFill>
              </a:rPr>
              <a:t>互联网</a:t>
            </a:r>
            <a:r>
              <a:rPr lang="en-US" altLang="zh-CN" b="1" dirty="0">
                <a:solidFill>
                  <a:schemeClr val="bg1"/>
                </a:solidFill>
              </a:rPr>
              <a:t>+】</a:t>
            </a:r>
            <a:r>
              <a:rPr lang="zh-CN" altLang="en-US" b="1" dirty="0">
                <a:solidFill>
                  <a:schemeClr val="bg1"/>
                </a:solidFill>
              </a:rPr>
              <a:t>大学生创新创业大赛全国银奖团队技术人员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现拥有一项独立软件著作权：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微尘见影</a:t>
            </a:r>
            <a:r>
              <a:rPr lang="en-US" altLang="zh-CN" b="1" dirty="0">
                <a:solidFill>
                  <a:schemeClr val="bg1"/>
                </a:solidFill>
              </a:rPr>
              <a:t>——</a:t>
            </a:r>
            <a:r>
              <a:rPr lang="zh-CN" altLang="en-US" b="1" dirty="0">
                <a:solidFill>
                  <a:schemeClr val="bg1"/>
                </a:solidFill>
              </a:rPr>
              <a:t>实时消息通讯软件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三项发明专利联合发明人：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一种基于离散余弦引导与动态特征选择的人脸伪造检测</a:t>
            </a:r>
            <a:r>
              <a:rPr lang="en-US" altLang="zh-CN" b="1" dirty="0">
                <a:solidFill>
                  <a:schemeClr val="bg1"/>
                </a:solidFill>
              </a:rPr>
              <a:t>Transformer</a:t>
            </a:r>
            <a:r>
              <a:rPr lang="zh-CN" altLang="en-US" b="1" dirty="0">
                <a:solidFill>
                  <a:schemeClr val="bg1"/>
                </a:solidFill>
              </a:rPr>
              <a:t>方法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一种基于混合注意力特征融合交互的文档类图像篡改检测方法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一种对比学习驱动的跨模态深度伪造识别方法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</p:txBody>
      </p:sp>
      <p:pic>
        <p:nvPicPr>
          <p:cNvPr id="11" name="图片 10" descr="卡通人物&#10;&#10;AI 生成的内容可能不正确。">
            <a:extLst>
              <a:ext uri="{FF2B5EF4-FFF2-40B4-BE49-F238E27FC236}">
                <a16:creationId xmlns:a16="http://schemas.microsoft.com/office/drawing/2014/main" id="{F9217FF0-41FA-910B-A4CD-5D98ED5D01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403" y="857048"/>
            <a:ext cx="583200" cy="58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77BB3D2-3577-BBCF-DCF6-B2A204D44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937" y="857048"/>
            <a:ext cx="583200" cy="5832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1E537F8-DA47-9EB7-40BA-4CD5000B029C}"/>
              </a:ext>
            </a:extLst>
          </p:cNvPr>
          <p:cNvSpPr txBox="1"/>
          <p:nvPr/>
        </p:nvSpPr>
        <p:spPr>
          <a:xfrm>
            <a:off x="2015564" y="1140365"/>
            <a:ext cx="1599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项目总设计师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D8D28CA-DB15-86ED-7BA0-A84B6C1B0C8C}"/>
              </a:ext>
            </a:extLst>
          </p:cNvPr>
          <p:cNvSpPr txBox="1"/>
          <p:nvPr/>
        </p:nvSpPr>
        <p:spPr>
          <a:xfrm>
            <a:off x="2015564" y="840045"/>
            <a:ext cx="66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小丁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D30D128-E17B-4E3B-D49B-8C479BB41A49}"/>
              </a:ext>
            </a:extLst>
          </p:cNvPr>
          <p:cNvSpPr txBox="1"/>
          <p:nvPr/>
        </p:nvSpPr>
        <p:spPr>
          <a:xfrm>
            <a:off x="6163455" y="1662132"/>
            <a:ext cx="586296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     某大学软件工程专业本科三年级学生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曾任挑战杯省金奖负责人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全国大学生服务外包创新创业大赛全国三等奖技术人员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现拥有六项独立软件著作权：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颜音猎手</a:t>
            </a:r>
            <a:r>
              <a:rPr lang="en-US" altLang="zh-CN" b="1" dirty="0">
                <a:solidFill>
                  <a:schemeClr val="bg1"/>
                </a:solidFill>
              </a:rPr>
              <a:t>——</a:t>
            </a:r>
            <a:r>
              <a:rPr lang="zh-CN" altLang="en-US" b="1" dirty="0">
                <a:solidFill>
                  <a:schemeClr val="bg1"/>
                </a:solidFill>
              </a:rPr>
              <a:t>基于音频</a:t>
            </a:r>
            <a:r>
              <a:rPr lang="en-US" altLang="zh-CN" b="1" dirty="0">
                <a:solidFill>
                  <a:schemeClr val="bg1"/>
                </a:solidFill>
              </a:rPr>
              <a:t>-</a:t>
            </a:r>
            <a:r>
              <a:rPr lang="zh-CN" altLang="en-US" b="1" dirty="0">
                <a:solidFill>
                  <a:schemeClr val="bg1"/>
                </a:solidFill>
              </a:rPr>
              <a:t>视频双模态的人脸伪造检测软件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音盾视卫</a:t>
            </a:r>
            <a:r>
              <a:rPr lang="en-US" altLang="zh-CN" b="1" dirty="0">
                <a:solidFill>
                  <a:schemeClr val="bg1"/>
                </a:solidFill>
              </a:rPr>
              <a:t>——</a:t>
            </a:r>
            <a:r>
              <a:rPr lang="zh-CN" altLang="en-US" b="1" dirty="0">
                <a:solidFill>
                  <a:schemeClr val="bg1"/>
                </a:solidFill>
              </a:rPr>
              <a:t>面向深度伪造音视频的智能检测软件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zh-CN" altLang="en-US" b="1" dirty="0">
                <a:solidFill>
                  <a:schemeClr val="bg1"/>
                </a:solidFill>
              </a:rPr>
              <a:t>。。。。。。</a:t>
            </a:r>
            <a:endParaRPr lang="en-US" altLang="zh-CN" b="1" dirty="0">
              <a:solidFill>
                <a:schemeClr val="bg1"/>
              </a:solidFill>
            </a:endParaRP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五项发明专利联合发明人：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一种基于双分支特征融合的文档图像篡改检测方法与系统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  <a:r>
              <a:rPr lang="zh-CN" altLang="en-US" b="1" dirty="0">
                <a:solidFill>
                  <a:schemeClr val="bg1"/>
                </a:solidFill>
              </a:rPr>
              <a:t>（已授权）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一种对比学习驱动的跨模态深度伪造识别方法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一种基于离散余弦引导与动态特征选择的人脸伪造检测</a:t>
            </a:r>
            <a:r>
              <a:rPr lang="en-US" altLang="zh-CN" b="1" dirty="0">
                <a:solidFill>
                  <a:schemeClr val="bg1"/>
                </a:solidFill>
              </a:rPr>
              <a:t>Transformer</a:t>
            </a:r>
            <a:r>
              <a:rPr lang="zh-CN" altLang="en-US" b="1" dirty="0">
                <a:solidFill>
                  <a:schemeClr val="bg1"/>
                </a:solidFill>
              </a:rPr>
              <a:t>方法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zh-CN" altLang="en-US" b="1" dirty="0">
                <a:solidFill>
                  <a:schemeClr val="bg1"/>
                </a:solidFill>
              </a:rPr>
              <a:t>。。。。。。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39FE32E-0682-139C-EE58-4CFDE419E8DC}"/>
              </a:ext>
            </a:extLst>
          </p:cNvPr>
          <p:cNvSpPr txBox="1"/>
          <p:nvPr/>
        </p:nvSpPr>
        <p:spPr>
          <a:xfrm>
            <a:off x="7580216" y="1155278"/>
            <a:ext cx="1599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项目总设计师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390D655-B113-8368-B584-E840D7C93A76}"/>
              </a:ext>
            </a:extLst>
          </p:cNvPr>
          <p:cNvSpPr txBox="1"/>
          <p:nvPr/>
        </p:nvSpPr>
        <p:spPr>
          <a:xfrm>
            <a:off x="7580216" y="857048"/>
            <a:ext cx="66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9458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9F806-CC0A-A1AB-3059-090D39346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29C1FE51-C863-A468-4712-79CCF7CCF0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75068C27-B89C-FB06-CBCA-C4964B2C016C}"/>
              </a:ext>
            </a:extLst>
          </p:cNvPr>
          <p:cNvSpPr/>
          <p:nvPr/>
        </p:nvSpPr>
        <p:spPr>
          <a:xfrm>
            <a:off x="178435" y="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D9538F2-30CC-06BC-BD20-DF4DE047607F}"/>
              </a:ext>
            </a:extLst>
          </p:cNvPr>
          <p:cNvSpPr txBox="1"/>
          <p:nvPr/>
        </p:nvSpPr>
        <p:spPr>
          <a:xfrm>
            <a:off x="983615" y="254000"/>
            <a:ext cx="475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人员组织框架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与技术积累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15F49C38-2472-7B00-EE7E-886E320887C7}"/>
              </a:ext>
            </a:extLst>
          </p:cNvPr>
          <p:cNvSpPr/>
          <p:nvPr/>
        </p:nvSpPr>
        <p:spPr>
          <a:xfrm>
            <a:off x="1287537" y="5179179"/>
            <a:ext cx="1456055" cy="268605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2BB6CD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4EE9D09-381F-6155-57CD-DA4045F12C9D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DB5F5AA-1541-DE5A-7B85-786A86F28FB3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A605C6E0-BC38-0065-5B82-AEA89AB14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5ADE2F5D-A8F7-2D5D-6A09-8C1EB6245FFA}"/>
              </a:ext>
            </a:extLst>
          </p:cNvPr>
          <p:cNvSpPr txBox="1"/>
          <p:nvPr/>
        </p:nvSpPr>
        <p:spPr>
          <a:xfrm>
            <a:off x="531348" y="1647219"/>
            <a:ext cx="41081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 某大学软件工程专业本科三年级学生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曾任挑战杯省金奖技术人员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全国大学生服务外包创新创业大赛全国三等奖技术人员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FF0000"/>
                </a:solidFill>
              </a:rPr>
              <a:t>现拥有六项独立软件著作权：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     《</a:t>
            </a:r>
            <a:r>
              <a:rPr lang="zh-CN" altLang="en-US" b="1" dirty="0">
                <a:solidFill>
                  <a:srgbClr val="FF0000"/>
                </a:solidFill>
              </a:rPr>
              <a:t>颜音猎手</a:t>
            </a:r>
            <a:r>
              <a:rPr lang="en-US" altLang="zh-CN" b="1" dirty="0">
                <a:solidFill>
                  <a:srgbClr val="FF0000"/>
                </a:solidFill>
              </a:rPr>
              <a:t>——</a:t>
            </a:r>
            <a:r>
              <a:rPr lang="zh-CN" altLang="en-US" b="1" dirty="0">
                <a:solidFill>
                  <a:srgbClr val="FF0000"/>
                </a:solidFill>
              </a:rPr>
              <a:t>基于音频</a:t>
            </a:r>
            <a:r>
              <a:rPr lang="en-US" altLang="zh-CN" b="1" dirty="0">
                <a:solidFill>
                  <a:srgbClr val="FF0000"/>
                </a:solidFill>
              </a:rPr>
              <a:t>-</a:t>
            </a:r>
            <a:r>
              <a:rPr lang="zh-CN" altLang="en-US" b="1" dirty="0">
                <a:solidFill>
                  <a:srgbClr val="FF0000"/>
                </a:solidFill>
              </a:rPr>
              <a:t>视频双模态的人脸伪造检测软件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     《</a:t>
            </a:r>
            <a:r>
              <a:rPr lang="zh-CN" altLang="en-US" b="1" dirty="0">
                <a:solidFill>
                  <a:srgbClr val="FF0000"/>
                </a:solidFill>
              </a:rPr>
              <a:t>音盾视卫</a:t>
            </a:r>
            <a:r>
              <a:rPr lang="en-US" altLang="zh-CN" b="1" dirty="0">
                <a:solidFill>
                  <a:srgbClr val="FF0000"/>
                </a:solidFill>
              </a:rPr>
              <a:t>——</a:t>
            </a:r>
            <a:r>
              <a:rPr lang="zh-CN" altLang="en-US" b="1" dirty="0">
                <a:solidFill>
                  <a:srgbClr val="FF0000"/>
                </a:solidFill>
              </a:rPr>
              <a:t>面向深度伪造音视频的智能检测软件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。。。。。。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FF0000"/>
                </a:solidFill>
              </a:rPr>
              <a:t>五项发明专利联合发明人：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     《</a:t>
            </a:r>
            <a:r>
              <a:rPr lang="zh-CN" altLang="en-US" b="1" dirty="0">
                <a:solidFill>
                  <a:srgbClr val="FF0000"/>
                </a:solidFill>
              </a:rPr>
              <a:t>一种基于双分支特征融合的文档图像篡改检测方法与系统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  <a:r>
              <a:rPr lang="zh-CN" altLang="en-US" b="1" dirty="0">
                <a:solidFill>
                  <a:srgbClr val="FF0000"/>
                </a:solidFill>
              </a:rPr>
              <a:t>（已授权）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7CB93C6-80D8-8399-B58A-2730687A03FB}"/>
              </a:ext>
            </a:extLst>
          </p:cNvPr>
          <p:cNvSpPr txBox="1"/>
          <p:nvPr/>
        </p:nvSpPr>
        <p:spPr>
          <a:xfrm>
            <a:off x="4520903" y="1647219"/>
            <a:ext cx="34463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 某大学软件工程专业本科三年级学生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投稿一级期刊（中国图象图形学报）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专业绩点第一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主持浙江省省级大学生创新创业训练计划项目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参加校内图形图像实验室，取得一定创新成果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pic>
        <p:nvPicPr>
          <p:cNvPr id="7" name="图片 6" descr="绿色的标志&#10;&#10;AI 生成的内容可能不正确。">
            <a:extLst>
              <a:ext uri="{FF2B5EF4-FFF2-40B4-BE49-F238E27FC236}">
                <a16:creationId xmlns:a16="http://schemas.microsoft.com/office/drawing/2014/main" id="{15B9C305-7FB0-1A77-FDF6-6171FB7A44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903" y="853218"/>
            <a:ext cx="584775" cy="5847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5CC7011-8D17-16D2-90BE-0FA40BA12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937" y="858623"/>
            <a:ext cx="583200" cy="5832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7558988-F1EA-7F19-388B-46494CF7B955}"/>
              </a:ext>
            </a:extLst>
          </p:cNvPr>
          <p:cNvSpPr txBox="1"/>
          <p:nvPr/>
        </p:nvSpPr>
        <p:spPr>
          <a:xfrm>
            <a:off x="8362349" y="1786655"/>
            <a:ext cx="355425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 某大学计算机科学与技术专业本科三年级学生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曾任挑战杯省金奖技术人员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全国大学生服务外包创新创业大赛全国</a:t>
            </a:r>
            <a:r>
              <a:rPr lang="zh-CN" altLang="en-US" b="1">
                <a:solidFill>
                  <a:schemeClr val="bg1"/>
                </a:solidFill>
              </a:rPr>
              <a:t>三等奖技术人员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FF0000"/>
                </a:solidFill>
              </a:rPr>
              <a:t>现拥有六项独立软件著作权：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     《</a:t>
            </a:r>
            <a:r>
              <a:rPr lang="zh-CN" altLang="en-US" b="1" dirty="0">
                <a:solidFill>
                  <a:srgbClr val="FF0000"/>
                </a:solidFill>
              </a:rPr>
              <a:t>颜音猎手</a:t>
            </a:r>
            <a:r>
              <a:rPr lang="en-US" altLang="zh-CN" b="1" dirty="0">
                <a:solidFill>
                  <a:srgbClr val="FF0000"/>
                </a:solidFill>
              </a:rPr>
              <a:t>——</a:t>
            </a:r>
            <a:r>
              <a:rPr lang="zh-CN" altLang="en-US" b="1" dirty="0">
                <a:solidFill>
                  <a:srgbClr val="FF0000"/>
                </a:solidFill>
              </a:rPr>
              <a:t>基于音频</a:t>
            </a:r>
            <a:r>
              <a:rPr lang="en-US" altLang="zh-CN" b="1" dirty="0">
                <a:solidFill>
                  <a:srgbClr val="FF0000"/>
                </a:solidFill>
              </a:rPr>
              <a:t>-</a:t>
            </a:r>
            <a:r>
              <a:rPr lang="zh-CN" altLang="en-US" b="1" dirty="0">
                <a:solidFill>
                  <a:srgbClr val="FF0000"/>
                </a:solidFill>
              </a:rPr>
              <a:t>视频双模态的人脸伪造检测软件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     《</a:t>
            </a:r>
            <a:r>
              <a:rPr lang="zh-CN" altLang="en-US" b="1" dirty="0">
                <a:solidFill>
                  <a:srgbClr val="FF0000"/>
                </a:solidFill>
              </a:rPr>
              <a:t>音盾视卫</a:t>
            </a:r>
            <a:r>
              <a:rPr lang="en-US" altLang="zh-CN" b="1" dirty="0">
                <a:solidFill>
                  <a:srgbClr val="FF0000"/>
                </a:solidFill>
              </a:rPr>
              <a:t>——</a:t>
            </a:r>
            <a:r>
              <a:rPr lang="zh-CN" altLang="en-US" b="1" dirty="0">
                <a:solidFill>
                  <a:srgbClr val="FF0000"/>
                </a:solidFill>
              </a:rPr>
              <a:t>面向深度伪造音视频的智能检测软件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。。。。。。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FF0000"/>
                </a:solidFill>
              </a:rPr>
              <a:t>五项发明专利联合发明人：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     《</a:t>
            </a:r>
            <a:r>
              <a:rPr lang="zh-CN" altLang="en-US" b="1" dirty="0">
                <a:solidFill>
                  <a:srgbClr val="FF0000"/>
                </a:solidFill>
              </a:rPr>
              <a:t>一种基于双分支特征融合的文档图像篡改检测方法与系统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  <a:r>
              <a:rPr lang="zh-CN" altLang="en-US" b="1" dirty="0">
                <a:solidFill>
                  <a:srgbClr val="FF0000"/>
                </a:solidFill>
              </a:rPr>
              <a:t>（已授权）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pic>
        <p:nvPicPr>
          <p:cNvPr id="17" name="图片 16" descr="卡通人物&#10;&#10;AI 生成的内容可能不正确。">
            <a:extLst>
              <a:ext uri="{FF2B5EF4-FFF2-40B4-BE49-F238E27FC236}">
                <a16:creationId xmlns:a16="http://schemas.microsoft.com/office/drawing/2014/main" id="{9417F7E2-A420-0096-8CA0-0A776FD16A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988" y="863684"/>
            <a:ext cx="584776" cy="58477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FE52CD8-4E75-3792-9341-6E51B0203842}"/>
              </a:ext>
            </a:extLst>
          </p:cNvPr>
          <p:cNvSpPr txBox="1"/>
          <p:nvPr/>
        </p:nvSpPr>
        <p:spPr>
          <a:xfrm>
            <a:off x="2015564" y="1140365"/>
            <a:ext cx="1599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项目总设计师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457DDC0-8711-4887-7B52-C84A0B2EA77F}"/>
              </a:ext>
            </a:extLst>
          </p:cNvPr>
          <p:cNvSpPr txBox="1"/>
          <p:nvPr/>
        </p:nvSpPr>
        <p:spPr>
          <a:xfrm>
            <a:off x="2015564" y="840045"/>
            <a:ext cx="66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小王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03D54AE-7A08-84F3-AAD0-902F4EB84E21}"/>
              </a:ext>
            </a:extLst>
          </p:cNvPr>
          <p:cNvSpPr txBox="1"/>
          <p:nvPr/>
        </p:nvSpPr>
        <p:spPr>
          <a:xfrm>
            <a:off x="5152276" y="1158235"/>
            <a:ext cx="1599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项目总设计师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134486E-8066-79DC-7CA8-C2A943746C1E}"/>
              </a:ext>
            </a:extLst>
          </p:cNvPr>
          <p:cNvSpPr txBox="1"/>
          <p:nvPr/>
        </p:nvSpPr>
        <p:spPr>
          <a:xfrm>
            <a:off x="5152276" y="857915"/>
            <a:ext cx="66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小炜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308674D-A946-D06C-2164-6F2B37D152DE}"/>
              </a:ext>
            </a:extLst>
          </p:cNvPr>
          <p:cNvSpPr txBox="1"/>
          <p:nvPr/>
        </p:nvSpPr>
        <p:spPr>
          <a:xfrm>
            <a:off x="9073792" y="1160149"/>
            <a:ext cx="1599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产品经理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819E389-B3D4-8291-E3CD-F8D609DE6E59}"/>
              </a:ext>
            </a:extLst>
          </p:cNvPr>
          <p:cNvSpPr txBox="1"/>
          <p:nvPr/>
        </p:nvSpPr>
        <p:spPr>
          <a:xfrm>
            <a:off x="9073792" y="859829"/>
            <a:ext cx="66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3612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E7612-89F1-43B4-56EC-A821B6769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AD9377A6-E787-83EA-3CB3-124236B0A1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13C3BB25-6C6E-F13E-73AB-6387719C00C7}"/>
              </a:ext>
            </a:extLst>
          </p:cNvPr>
          <p:cNvSpPr/>
          <p:nvPr/>
        </p:nvSpPr>
        <p:spPr>
          <a:xfrm>
            <a:off x="178435" y="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FD9E771-9006-502D-B4B4-4D22BA043170}"/>
              </a:ext>
            </a:extLst>
          </p:cNvPr>
          <p:cNvSpPr txBox="1"/>
          <p:nvPr/>
        </p:nvSpPr>
        <p:spPr>
          <a:xfrm>
            <a:off x="983615" y="254000"/>
            <a:ext cx="475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人员组织框架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与技术积累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83C4B422-5850-F5BB-8052-003068F19278}"/>
              </a:ext>
            </a:extLst>
          </p:cNvPr>
          <p:cNvSpPr/>
          <p:nvPr/>
        </p:nvSpPr>
        <p:spPr>
          <a:xfrm>
            <a:off x="1287537" y="5179179"/>
            <a:ext cx="1456055" cy="268605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2BB6CD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57DC76A-5346-EB4A-61B3-3BD836CC6D01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E279D2C-2FDC-8E6F-165F-6E3419FAAF9A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E7E18CE6-1B76-81C6-DD8E-02FD614961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113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15" name="图形 2">
            <a:extLst>
              <a:ext uri="{FF2B5EF4-FFF2-40B4-BE49-F238E27FC236}">
                <a16:creationId xmlns:a16="http://schemas.microsoft.com/office/drawing/2014/main" id="{5276C322-1F35-CC15-2828-E52CF2ED73DD}"/>
              </a:ext>
            </a:extLst>
          </p:cNvPr>
          <p:cNvGrpSpPr/>
          <p:nvPr/>
        </p:nvGrpSpPr>
        <p:grpSpPr>
          <a:xfrm>
            <a:off x="767393" y="3782080"/>
            <a:ext cx="2880000" cy="2700000"/>
            <a:chOff x="6492955" y="785550"/>
            <a:chExt cx="5698751" cy="1216863"/>
          </a:xfrm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B0F1BFB8-072B-C741-2C49-7648E3BF2A99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086E9685-83E4-0824-D9C0-B95B00E55230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6C4E135-8DC1-C757-155B-23559F2F39D0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5FDDAA1C-E675-C093-3870-012A6D35005D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B6E7320B-B94C-64DD-A96C-694C7D59C1DF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grpSp>
        <p:nvGrpSpPr>
          <p:cNvPr id="54" name="图形 2">
            <a:extLst>
              <a:ext uri="{FF2B5EF4-FFF2-40B4-BE49-F238E27FC236}">
                <a16:creationId xmlns:a16="http://schemas.microsoft.com/office/drawing/2014/main" id="{EB7DB82B-D0C4-AAC2-2AA9-07F5E9CD85E5}"/>
              </a:ext>
            </a:extLst>
          </p:cNvPr>
          <p:cNvGrpSpPr/>
          <p:nvPr/>
        </p:nvGrpSpPr>
        <p:grpSpPr>
          <a:xfrm>
            <a:off x="8709660" y="987262"/>
            <a:ext cx="2880000" cy="2700000"/>
            <a:chOff x="6492955" y="785550"/>
            <a:chExt cx="5698751" cy="1216863"/>
          </a:xfrm>
        </p:grpSpPr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6C24B2D4-E9F4-C7B2-6900-C5120FA87FF2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FD0B9A58-60C0-45D3-3FBE-C53C1796FAB3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C144E51A-0201-BCEF-818F-261CB2607567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2EBD182E-90C6-2840-0B06-B30CD145C434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BC88971E-AB7D-86DA-377B-DC26A870D7E0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grpSp>
        <p:nvGrpSpPr>
          <p:cNvPr id="63" name="图形 2">
            <a:extLst>
              <a:ext uri="{FF2B5EF4-FFF2-40B4-BE49-F238E27FC236}">
                <a16:creationId xmlns:a16="http://schemas.microsoft.com/office/drawing/2014/main" id="{D41BBB76-4ADB-2705-E03A-611DBDF674A2}"/>
              </a:ext>
            </a:extLst>
          </p:cNvPr>
          <p:cNvGrpSpPr/>
          <p:nvPr/>
        </p:nvGrpSpPr>
        <p:grpSpPr>
          <a:xfrm>
            <a:off x="4815243" y="983252"/>
            <a:ext cx="2880000" cy="1260000"/>
            <a:chOff x="6492955" y="785550"/>
            <a:chExt cx="5698751" cy="1216863"/>
          </a:xfrm>
        </p:grpSpPr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212CF883-0679-ADB1-AF29-11776162CEB5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B9A27EC5-AFF0-85EB-0B78-6BD02DC45684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5A1340D2-C587-FE2C-3CEB-031517975BE8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1CFA7325-47E7-409E-DBAA-3CA8ED018CE1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32C955DC-A0AC-D643-0C64-E5F7F851628A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grpSp>
        <p:nvGrpSpPr>
          <p:cNvPr id="133" name="图形 2">
            <a:extLst>
              <a:ext uri="{FF2B5EF4-FFF2-40B4-BE49-F238E27FC236}">
                <a16:creationId xmlns:a16="http://schemas.microsoft.com/office/drawing/2014/main" id="{8A3D2286-B3CB-F673-8085-CB068680B25D}"/>
              </a:ext>
            </a:extLst>
          </p:cNvPr>
          <p:cNvGrpSpPr/>
          <p:nvPr/>
        </p:nvGrpSpPr>
        <p:grpSpPr>
          <a:xfrm>
            <a:off x="4759700" y="5230061"/>
            <a:ext cx="2880000" cy="1260000"/>
            <a:chOff x="6492955" y="785550"/>
            <a:chExt cx="5698751" cy="1216863"/>
          </a:xfrm>
        </p:grpSpPr>
        <p:sp>
          <p:nvSpPr>
            <p:cNvPr id="134" name="任意多边形: 形状 133">
              <a:extLst>
                <a:ext uri="{FF2B5EF4-FFF2-40B4-BE49-F238E27FC236}">
                  <a16:creationId xmlns:a16="http://schemas.microsoft.com/office/drawing/2014/main" id="{EC9B39CC-8DBB-3FF0-ACC1-EB609DAD425E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EECAA013-011E-269A-C373-FE6921B27F26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6" name="任意多边形: 形状 135">
              <a:extLst>
                <a:ext uri="{FF2B5EF4-FFF2-40B4-BE49-F238E27FC236}">
                  <a16:creationId xmlns:a16="http://schemas.microsoft.com/office/drawing/2014/main" id="{5FD66542-A0C0-0E4A-E485-481629CF8DEB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7" name="任意多边形: 形状 136">
              <a:extLst>
                <a:ext uri="{FF2B5EF4-FFF2-40B4-BE49-F238E27FC236}">
                  <a16:creationId xmlns:a16="http://schemas.microsoft.com/office/drawing/2014/main" id="{D8427DB1-7350-A7D3-69E8-3C3EF29598A3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8" name="任意多边形: 形状 137">
              <a:extLst>
                <a:ext uri="{FF2B5EF4-FFF2-40B4-BE49-F238E27FC236}">
                  <a16:creationId xmlns:a16="http://schemas.microsoft.com/office/drawing/2014/main" id="{896EEC5E-8B45-DFBD-2036-E537ACB60ED9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983615" y="254000"/>
            <a:ext cx="3035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项目走访与调研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7A0FAB2-0611-D8C8-24C6-4234F31B15DC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BC09CFC-0EAF-6B00-6609-4A1782888F73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F65E8E1B-CFD0-BAC1-1967-0B5A3D55C1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751C42FF-F666-9E89-1D8D-E417F2B8E5F5}"/>
              </a:ext>
            </a:extLst>
          </p:cNvPr>
          <p:cNvGrpSpPr/>
          <p:nvPr/>
        </p:nvGrpSpPr>
        <p:grpSpPr>
          <a:xfrm>
            <a:off x="809740" y="1084195"/>
            <a:ext cx="2880000" cy="2487217"/>
            <a:chOff x="701908" y="1510441"/>
            <a:chExt cx="2880000" cy="2487217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57FC7975-975F-D788-7280-1F9A29157C6B}"/>
                </a:ext>
              </a:extLst>
            </p:cNvPr>
            <p:cNvGrpSpPr/>
            <p:nvPr/>
          </p:nvGrpSpPr>
          <p:grpSpPr>
            <a:xfrm>
              <a:off x="701908" y="1510441"/>
              <a:ext cx="2880000" cy="2466047"/>
              <a:chOff x="7919414" y="507626"/>
              <a:chExt cx="2880000" cy="2466047"/>
            </a:xfrm>
          </p:grpSpPr>
          <p:pic>
            <p:nvPicPr>
              <p:cNvPr id="18" name="图片 17" descr="一群人站在一起&#10;&#10;AI 生成的内容可能不正确。">
                <a:extLst>
                  <a:ext uri="{FF2B5EF4-FFF2-40B4-BE49-F238E27FC236}">
                    <a16:creationId xmlns:a16="http://schemas.microsoft.com/office/drawing/2014/main" id="{60E40A0B-2826-89D1-35A3-148893DBB71A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19414" y="507626"/>
                <a:ext cx="2880000" cy="2088000"/>
              </a:xfrm>
              <a:prstGeom prst="rect">
                <a:avLst/>
              </a:prstGeom>
              <a:effectLst>
                <a:softEdge rad="12700"/>
              </a:effectLst>
            </p:spPr>
          </p:pic>
          <p:grpSp>
            <p:nvGrpSpPr>
              <p:cNvPr id="32" name="图形 2">
                <a:extLst>
                  <a:ext uri="{FF2B5EF4-FFF2-40B4-BE49-F238E27FC236}">
                    <a16:creationId xmlns:a16="http://schemas.microsoft.com/office/drawing/2014/main" id="{8055B0A2-ED23-16DE-28E9-6092B28B4F21}"/>
                  </a:ext>
                </a:extLst>
              </p:cNvPr>
              <p:cNvGrpSpPr/>
              <p:nvPr/>
            </p:nvGrpSpPr>
            <p:grpSpPr>
              <a:xfrm>
                <a:off x="7919414" y="2613673"/>
                <a:ext cx="2880000" cy="360000"/>
                <a:chOff x="6492955" y="785550"/>
                <a:chExt cx="5698751" cy="1216863"/>
              </a:xfrm>
            </p:grpSpPr>
            <p:sp>
              <p:nvSpPr>
                <p:cNvPr id="33" name="任意多边形: 形状 32">
                  <a:extLst>
                    <a:ext uri="{FF2B5EF4-FFF2-40B4-BE49-F238E27FC236}">
                      <a16:creationId xmlns:a16="http://schemas.microsoft.com/office/drawing/2014/main" id="{5728F7A4-7172-61DD-D5CF-CDFB23F46B1B}"/>
                    </a:ext>
                  </a:extLst>
                </p:cNvPr>
                <p:cNvSpPr/>
                <p:nvPr/>
              </p:nvSpPr>
              <p:spPr>
                <a:xfrm>
                  <a:off x="6501134" y="785550"/>
                  <a:ext cx="5678597" cy="1216863"/>
                </a:xfrm>
                <a:custGeom>
                  <a:avLst/>
                  <a:gdLst>
                    <a:gd name="connsiteX0" fmla="*/ 5564681 w 5678597"/>
                    <a:gd name="connsiteY0" fmla="*/ 1216863 h 1216863"/>
                    <a:gd name="connsiteX1" fmla="*/ 113917 w 5678597"/>
                    <a:gd name="connsiteY1" fmla="*/ 1216863 h 1216863"/>
                    <a:gd name="connsiteX2" fmla="*/ 0 w 5678597"/>
                    <a:gd name="connsiteY2" fmla="*/ 1102947 h 1216863"/>
                    <a:gd name="connsiteX3" fmla="*/ 0 w 5678597"/>
                    <a:gd name="connsiteY3" fmla="*/ 113917 h 1216863"/>
                    <a:gd name="connsiteX4" fmla="*/ 113917 w 5678597"/>
                    <a:gd name="connsiteY4" fmla="*/ 0 h 1216863"/>
                    <a:gd name="connsiteX5" fmla="*/ 5564681 w 5678597"/>
                    <a:gd name="connsiteY5" fmla="*/ 0 h 1216863"/>
                    <a:gd name="connsiteX6" fmla="*/ 5678598 w 5678597"/>
                    <a:gd name="connsiteY6" fmla="*/ 113917 h 1216863"/>
                    <a:gd name="connsiteX7" fmla="*/ 5678598 w 5678597"/>
                    <a:gd name="connsiteY7" fmla="*/ 1102655 h 1216863"/>
                    <a:gd name="connsiteX8" fmla="*/ 5564681 w 5678597"/>
                    <a:gd name="connsiteY8" fmla="*/ 1216863 h 1216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78597" h="1216863">
                      <a:moveTo>
                        <a:pt x="5564681" y="1216863"/>
                      </a:moveTo>
                      <a:lnTo>
                        <a:pt x="113917" y="1216863"/>
                      </a:lnTo>
                      <a:cubicBezTo>
                        <a:pt x="69518" y="1172465"/>
                        <a:pt x="44398" y="1147345"/>
                        <a:pt x="0" y="1102947"/>
                      </a:cubicBezTo>
                      <a:lnTo>
                        <a:pt x="0" y="113917"/>
                      </a:lnTo>
                      <a:cubicBezTo>
                        <a:pt x="44398" y="69518"/>
                        <a:pt x="69518" y="44398"/>
                        <a:pt x="113917" y="0"/>
                      </a:cubicBezTo>
                      <a:lnTo>
                        <a:pt x="5564681" y="0"/>
                      </a:lnTo>
                      <a:cubicBezTo>
                        <a:pt x="5609080" y="44398"/>
                        <a:pt x="5634200" y="69518"/>
                        <a:pt x="5678598" y="113917"/>
                      </a:cubicBezTo>
                      <a:lnTo>
                        <a:pt x="5678598" y="1102655"/>
                      </a:lnTo>
                      <a:cubicBezTo>
                        <a:pt x="5634200" y="1147345"/>
                        <a:pt x="5609080" y="1172465"/>
                        <a:pt x="5564681" y="1216863"/>
                      </a:cubicBezTo>
                      <a:close/>
                    </a:path>
                  </a:pathLst>
                </a:custGeom>
                <a:solidFill>
                  <a:srgbClr val="00B0F0">
                    <a:alpha val="21000"/>
                  </a:srgbClr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4" name="任意多边形: 形状 33">
                  <a:extLst>
                    <a:ext uri="{FF2B5EF4-FFF2-40B4-BE49-F238E27FC236}">
                      <a16:creationId xmlns:a16="http://schemas.microsoft.com/office/drawing/2014/main" id="{2B724FED-964C-0783-D548-6BA64E82D2BC}"/>
                    </a:ext>
                  </a:extLst>
                </p:cNvPr>
                <p:cNvSpPr/>
                <p:nvPr/>
              </p:nvSpPr>
              <p:spPr>
                <a:xfrm>
                  <a:off x="12131245" y="899466"/>
                  <a:ext cx="57249" cy="994579"/>
                </a:xfrm>
                <a:custGeom>
                  <a:avLst/>
                  <a:gdLst>
                    <a:gd name="connsiteX0" fmla="*/ 52285 w 57249"/>
                    <a:gd name="connsiteY0" fmla="*/ 994580 h 994579"/>
                    <a:gd name="connsiteX1" fmla="*/ 34759 w 57249"/>
                    <a:gd name="connsiteY1" fmla="*/ 994580 h 994579"/>
                    <a:gd name="connsiteX2" fmla="*/ 34759 w 57249"/>
                    <a:gd name="connsiteY2" fmla="*/ 707452 h 994579"/>
                    <a:gd name="connsiteX3" fmla="*/ 0 w 57249"/>
                    <a:gd name="connsiteY3" fmla="*/ 672692 h 994579"/>
                    <a:gd name="connsiteX4" fmla="*/ 0 w 57249"/>
                    <a:gd name="connsiteY4" fmla="*/ 329190 h 994579"/>
                    <a:gd name="connsiteX5" fmla="*/ 39724 w 57249"/>
                    <a:gd name="connsiteY5" fmla="*/ 289465 h 994579"/>
                    <a:gd name="connsiteX6" fmla="*/ 39724 w 57249"/>
                    <a:gd name="connsiteY6" fmla="*/ 0 h 994579"/>
                    <a:gd name="connsiteX7" fmla="*/ 57249 w 57249"/>
                    <a:gd name="connsiteY7" fmla="*/ 0 h 994579"/>
                    <a:gd name="connsiteX8" fmla="*/ 57249 w 57249"/>
                    <a:gd name="connsiteY8" fmla="*/ 296767 h 994579"/>
                    <a:gd name="connsiteX9" fmla="*/ 17526 w 57249"/>
                    <a:gd name="connsiteY9" fmla="*/ 336492 h 994579"/>
                    <a:gd name="connsiteX10" fmla="*/ 17526 w 57249"/>
                    <a:gd name="connsiteY10" fmla="*/ 665390 h 994579"/>
                    <a:gd name="connsiteX11" fmla="*/ 52285 w 57249"/>
                    <a:gd name="connsiteY11" fmla="*/ 700149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249" h="994579">
                      <a:moveTo>
                        <a:pt x="52285" y="994580"/>
                      </a:moveTo>
                      <a:lnTo>
                        <a:pt x="34759" y="994580"/>
                      </a:lnTo>
                      <a:lnTo>
                        <a:pt x="34759" y="707452"/>
                      </a:lnTo>
                      <a:lnTo>
                        <a:pt x="0" y="672692"/>
                      </a:lnTo>
                      <a:lnTo>
                        <a:pt x="0" y="329190"/>
                      </a:lnTo>
                      <a:lnTo>
                        <a:pt x="39724" y="289465"/>
                      </a:lnTo>
                      <a:lnTo>
                        <a:pt x="39724" y="0"/>
                      </a:lnTo>
                      <a:lnTo>
                        <a:pt x="57249" y="0"/>
                      </a:lnTo>
                      <a:lnTo>
                        <a:pt x="57249" y="296767"/>
                      </a:lnTo>
                      <a:lnTo>
                        <a:pt x="17526" y="336492"/>
                      </a:lnTo>
                      <a:lnTo>
                        <a:pt x="17526" y="665390"/>
                      </a:lnTo>
                      <a:lnTo>
                        <a:pt x="52285" y="70014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5" name="任意多边形: 形状 34">
                  <a:extLst>
                    <a:ext uri="{FF2B5EF4-FFF2-40B4-BE49-F238E27FC236}">
                      <a16:creationId xmlns:a16="http://schemas.microsoft.com/office/drawing/2014/main" id="{9637A83F-A75F-7C06-8BB9-7A3261846B5D}"/>
                    </a:ext>
                  </a:extLst>
                </p:cNvPr>
                <p:cNvSpPr/>
                <p:nvPr/>
              </p:nvSpPr>
              <p:spPr>
                <a:xfrm>
                  <a:off x="12170968" y="1223690"/>
                  <a:ext cx="20738" cy="356062"/>
                </a:xfrm>
                <a:custGeom>
                  <a:avLst/>
                  <a:gdLst>
                    <a:gd name="connsiteX0" fmla="*/ 19571 w 20738"/>
                    <a:gd name="connsiteY0" fmla="*/ 0 h 356062"/>
                    <a:gd name="connsiteX1" fmla="*/ 0 w 20738"/>
                    <a:gd name="connsiteY1" fmla="*/ 19570 h 356062"/>
                    <a:gd name="connsiteX2" fmla="*/ 0 w 20738"/>
                    <a:gd name="connsiteY2" fmla="*/ 335324 h 356062"/>
                    <a:gd name="connsiteX3" fmla="*/ 20739 w 20738"/>
                    <a:gd name="connsiteY3" fmla="*/ 356062 h 356062"/>
                    <a:gd name="connsiteX4" fmla="*/ 19571 w 20738"/>
                    <a:gd name="connsiteY4" fmla="*/ 0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9571" y="0"/>
                      </a:moveTo>
                      <a:lnTo>
                        <a:pt x="0" y="19570"/>
                      </a:lnTo>
                      <a:cubicBezTo>
                        <a:pt x="0" y="19570"/>
                        <a:pt x="0" y="332987"/>
                        <a:pt x="0" y="335324"/>
                      </a:cubicBezTo>
                      <a:cubicBezTo>
                        <a:pt x="0" y="337953"/>
                        <a:pt x="20739" y="356062"/>
                        <a:pt x="20739" y="356062"/>
                      </a:cubicBezTo>
                      <a:lnTo>
                        <a:pt x="1957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6" name="任意多边形: 形状 35">
                  <a:extLst>
                    <a:ext uri="{FF2B5EF4-FFF2-40B4-BE49-F238E27FC236}">
                      <a16:creationId xmlns:a16="http://schemas.microsoft.com/office/drawing/2014/main" id="{FD4FF833-6F48-49E7-694A-2883629CF5C6}"/>
                    </a:ext>
                  </a:extLst>
                </p:cNvPr>
                <p:cNvSpPr/>
                <p:nvPr/>
              </p:nvSpPr>
              <p:spPr>
                <a:xfrm>
                  <a:off x="6496168" y="899466"/>
                  <a:ext cx="57542" cy="994579"/>
                </a:xfrm>
                <a:custGeom>
                  <a:avLst/>
                  <a:gdLst>
                    <a:gd name="connsiteX0" fmla="*/ 5258 w 57542"/>
                    <a:gd name="connsiteY0" fmla="*/ 0 h 994579"/>
                    <a:gd name="connsiteX1" fmla="*/ 22783 w 57542"/>
                    <a:gd name="connsiteY1" fmla="*/ 0 h 994579"/>
                    <a:gd name="connsiteX2" fmla="*/ 22783 w 57542"/>
                    <a:gd name="connsiteY2" fmla="*/ 287128 h 994579"/>
                    <a:gd name="connsiteX3" fmla="*/ 57542 w 57542"/>
                    <a:gd name="connsiteY3" fmla="*/ 321888 h 994579"/>
                    <a:gd name="connsiteX4" fmla="*/ 57542 w 57542"/>
                    <a:gd name="connsiteY4" fmla="*/ 665390 h 994579"/>
                    <a:gd name="connsiteX5" fmla="*/ 17526 w 57542"/>
                    <a:gd name="connsiteY5" fmla="*/ 705115 h 994579"/>
                    <a:gd name="connsiteX6" fmla="*/ 17526 w 57542"/>
                    <a:gd name="connsiteY6" fmla="*/ 994580 h 994579"/>
                    <a:gd name="connsiteX7" fmla="*/ 0 w 57542"/>
                    <a:gd name="connsiteY7" fmla="*/ 994580 h 994579"/>
                    <a:gd name="connsiteX8" fmla="*/ 0 w 57542"/>
                    <a:gd name="connsiteY8" fmla="*/ 697812 h 994579"/>
                    <a:gd name="connsiteX9" fmla="*/ 40017 w 57542"/>
                    <a:gd name="connsiteY9" fmla="*/ 658088 h 994579"/>
                    <a:gd name="connsiteX10" fmla="*/ 40017 w 57542"/>
                    <a:gd name="connsiteY10" fmla="*/ 329190 h 994579"/>
                    <a:gd name="connsiteX11" fmla="*/ 5258 w 57542"/>
                    <a:gd name="connsiteY11" fmla="*/ 294431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542" h="994579">
                      <a:moveTo>
                        <a:pt x="5258" y="0"/>
                      </a:moveTo>
                      <a:lnTo>
                        <a:pt x="22783" y="0"/>
                      </a:lnTo>
                      <a:lnTo>
                        <a:pt x="22783" y="287128"/>
                      </a:lnTo>
                      <a:lnTo>
                        <a:pt x="57542" y="321888"/>
                      </a:lnTo>
                      <a:lnTo>
                        <a:pt x="57542" y="665390"/>
                      </a:lnTo>
                      <a:lnTo>
                        <a:pt x="17526" y="705115"/>
                      </a:lnTo>
                      <a:lnTo>
                        <a:pt x="17526" y="994580"/>
                      </a:lnTo>
                      <a:lnTo>
                        <a:pt x="0" y="994580"/>
                      </a:lnTo>
                      <a:lnTo>
                        <a:pt x="0" y="697812"/>
                      </a:lnTo>
                      <a:lnTo>
                        <a:pt x="40017" y="658088"/>
                      </a:lnTo>
                      <a:lnTo>
                        <a:pt x="40017" y="329190"/>
                      </a:lnTo>
                      <a:lnTo>
                        <a:pt x="5258" y="294431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7" name="任意多边形: 形状 36">
                  <a:extLst>
                    <a:ext uri="{FF2B5EF4-FFF2-40B4-BE49-F238E27FC236}">
                      <a16:creationId xmlns:a16="http://schemas.microsoft.com/office/drawing/2014/main" id="{8DBB2A21-860F-1969-EB58-896DB5D38B72}"/>
                    </a:ext>
                  </a:extLst>
                </p:cNvPr>
                <p:cNvSpPr/>
                <p:nvPr/>
              </p:nvSpPr>
              <p:spPr>
                <a:xfrm>
                  <a:off x="6492955" y="1213759"/>
                  <a:ext cx="20738" cy="356062"/>
                </a:xfrm>
                <a:custGeom>
                  <a:avLst/>
                  <a:gdLst>
                    <a:gd name="connsiteX0" fmla="*/ 1169 w 20738"/>
                    <a:gd name="connsiteY0" fmla="*/ 356062 h 356062"/>
                    <a:gd name="connsiteX1" fmla="*/ 20739 w 20738"/>
                    <a:gd name="connsiteY1" fmla="*/ 336492 h 356062"/>
                    <a:gd name="connsiteX2" fmla="*/ 20739 w 20738"/>
                    <a:gd name="connsiteY2" fmla="*/ 20739 h 356062"/>
                    <a:gd name="connsiteX3" fmla="*/ 0 w 20738"/>
                    <a:gd name="connsiteY3" fmla="*/ 0 h 356062"/>
                    <a:gd name="connsiteX4" fmla="*/ 1169 w 20738"/>
                    <a:gd name="connsiteY4" fmla="*/ 356062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169" y="356062"/>
                      </a:moveTo>
                      <a:lnTo>
                        <a:pt x="20739" y="336492"/>
                      </a:lnTo>
                      <a:cubicBezTo>
                        <a:pt x="20739" y="336492"/>
                        <a:pt x="20739" y="23075"/>
                        <a:pt x="20739" y="20739"/>
                      </a:cubicBezTo>
                      <a:cubicBezTo>
                        <a:pt x="20739" y="18110"/>
                        <a:pt x="0" y="0"/>
                        <a:pt x="0" y="0"/>
                      </a:cubicBezTo>
                      <a:lnTo>
                        <a:pt x="1169" y="35606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F7DC6E3A-AF68-1FBA-6EE5-011ABD7F6E3F}"/>
                </a:ext>
              </a:extLst>
            </p:cNvPr>
            <p:cNvSpPr txBox="1"/>
            <p:nvPr/>
          </p:nvSpPr>
          <p:spPr>
            <a:xfrm>
              <a:off x="790948" y="3628326"/>
              <a:ext cx="27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中国联通（浙江分公司）</a:t>
              </a: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79F28D13-0803-847E-651B-DB3078745700}"/>
              </a:ext>
            </a:extLst>
          </p:cNvPr>
          <p:cNvGrpSpPr/>
          <p:nvPr/>
        </p:nvGrpSpPr>
        <p:grpSpPr>
          <a:xfrm>
            <a:off x="4789817" y="2564031"/>
            <a:ext cx="2880438" cy="2487940"/>
            <a:chOff x="4746858" y="2830709"/>
            <a:chExt cx="2880438" cy="2487940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07BB77AC-0084-C868-B659-F20F3DE6FB2E}"/>
                </a:ext>
              </a:extLst>
            </p:cNvPr>
            <p:cNvGrpSpPr/>
            <p:nvPr/>
          </p:nvGrpSpPr>
          <p:grpSpPr>
            <a:xfrm>
              <a:off x="4746858" y="2830709"/>
              <a:ext cx="2880438" cy="2487940"/>
              <a:chOff x="892129" y="2016345"/>
              <a:chExt cx="2880438" cy="2487940"/>
            </a:xfrm>
          </p:grpSpPr>
          <p:pic>
            <p:nvPicPr>
              <p:cNvPr id="25" name="图片 24" descr="许多人在餐厅里&#10;&#10;AI 生成的内容可能不正确。">
                <a:extLst>
                  <a:ext uri="{FF2B5EF4-FFF2-40B4-BE49-F238E27FC236}">
                    <a16:creationId xmlns:a16="http://schemas.microsoft.com/office/drawing/2014/main" id="{2CBC1DBA-9624-DFB5-399A-AF1F74040CEB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92567" y="2016345"/>
                <a:ext cx="2880000" cy="2088000"/>
              </a:xfrm>
              <a:prstGeom prst="rect">
                <a:avLst/>
              </a:prstGeom>
              <a:effectLst>
                <a:softEdge rad="12700"/>
              </a:effectLst>
            </p:spPr>
          </p:pic>
          <p:grpSp>
            <p:nvGrpSpPr>
              <p:cNvPr id="23" name="图形 2">
                <a:extLst>
                  <a:ext uri="{FF2B5EF4-FFF2-40B4-BE49-F238E27FC236}">
                    <a16:creationId xmlns:a16="http://schemas.microsoft.com/office/drawing/2014/main" id="{292F5724-FDC8-D34C-D911-24E259DB6F28}"/>
                  </a:ext>
                </a:extLst>
              </p:cNvPr>
              <p:cNvGrpSpPr/>
              <p:nvPr/>
            </p:nvGrpSpPr>
            <p:grpSpPr>
              <a:xfrm>
                <a:off x="892129" y="4123027"/>
                <a:ext cx="2880438" cy="381258"/>
                <a:chOff x="6492088" y="605326"/>
                <a:chExt cx="5699618" cy="1288719"/>
              </a:xfrm>
            </p:grpSpPr>
            <p:sp>
              <p:nvSpPr>
                <p:cNvPr id="26" name="任意多边形: 形状 25">
                  <a:extLst>
                    <a:ext uri="{FF2B5EF4-FFF2-40B4-BE49-F238E27FC236}">
                      <a16:creationId xmlns:a16="http://schemas.microsoft.com/office/drawing/2014/main" id="{302A84EF-A6C5-75CF-F2A8-B70BBECE33EE}"/>
                    </a:ext>
                  </a:extLst>
                </p:cNvPr>
                <p:cNvSpPr/>
                <p:nvPr/>
              </p:nvSpPr>
              <p:spPr>
                <a:xfrm>
                  <a:off x="6492088" y="605326"/>
                  <a:ext cx="5678598" cy="1216863"/>
                </a:xfrm>
                <a:custGeom>
                  <a:avLst/>
                  <a:gdLst>
                    <a:gd name="connsiteX0" fmla="*/ 5564681 w 5678597"/>
                    <a:gd name="connsiteY0" fmla="*/ 1216863 h 1216863"/>
                    <a:gd name="connsiteX1" fmla="*/ 113917 w 5678597"/>
                    <a:gd name="connsiteY1" fmla="*/ 1216863 h 1216863"/>
                    <a:gd name="connsiteX2" fmla="*/ 0 w 5678597"/>
                    <a:gd name="connsiteY2" fmla="*/ 1102947 h 1216863"/>
                    <a:gd name="connsiteX3" fmla="*/ 0 w 5678597"/>
                    <a:gd name="connsiteY3" fmla="*/ 113917 h 1216863"/>
                    <a:gd name="connsiteX4" fmla="*/ 113917 w 5678597"/>
                    <a:gd name="connsiteY4" fmla="*/ 0 h 1216863"/>
                    <a:gd name="connsiteX5" fmla="*/ 5564681 w 5678597"/>
                    <a:gd name="connsiteY5" fmla="*/ 0 h 1216863"/>
                    <a:gd name="connsiteX6" fmla="*/ 5678598 w 5678597"/>
                    <a:gd name="connsiteY6" fmla="*/ 113917 h 1216863"/>
                    <a:gd name="connsiteX7" fmla="*/ 5678598 w 5678597"/>
                    <a:gd name="connsiteY7" fmla="*/ 1102655 h 1216863"/>
                    <a:gd name="connsiteX8" fmla="*/ 5564681 w 5678597"/>
                    <a:gd name="connsiteY8" fmla="*/ 1216863 h 1216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78597" h="1216863">
                      <a:moveTo>
                        <a:pt x="5564681" y="1216863"/>
                      </a:moveTo>
                      <a:lnTo>
                        <a:pt x="113917" y="1216863"/>
                      </a:lnTo>
                      <a:cubicBezTo>
                        <a:pt x="69518" y="1172465"/>
                        <a:pt x="44398" y="1147345"/>
                        <a:pt x="0" y="1102947"/>
                      </a:cubicBezTo>
                      <a:lnTo>
                        <a:pt x="0" y="113917"/>
                      </a:lnTo>
                      <a:cubicBezTo>
                        <a:pt x="44398" y="69518"/>
                        <a:pt x="69518" y="44398"/>
                        <a:pt x="113917" y="0"/>
                      </a:cubicBezTo>
                      <a:lnTo>
                        <a:pt x="5564681" y="0"/>
                      </a:lnTo>
                      <a:cubicBezTo>
                        <a:pt x="5609080" y="44398"/>
                        <a:pt x="5634200" y="69518"/>
                        <a:pt x="5678598" y="113917"/>
                      </a:cubicBezTo>
                      <a:lnTo>
                        <a:pt x="5678598" y="1102655"/>
                      </a:lnTo>
                      <a:cubicBezTo>
                        <a:pt x="5634200" y="1147345"/>
                        <a:pt x="5609080" y="1172465"/>
                        <a:pt x="5564681" y="1216863"/>
                      </a:cubicBezTo>
                      <a:close/>
                    </a:path>
                  </a:pathLst>
                </a:custGeom>
                <a:solidFill>
                  <a:srgbClr val="00B0F0">
                    <a:alpha val="21000"/>
                  </a:srgbClr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27" name="任意多边形: 形状 26">
                  <a:extLst>
                    <a:ext uri="{FF2B5EF4-FFF2-40B4-BE49-F238E27FC236}">
                      <a16:creationId xmlns:a16="http://schemas.microsoft.com/office/drawing/2014/main" id="{A113285F-C6D9-C5E4-B362-2142DDE43911}"/>
                    </a:ext>
                  </a:extLst>
                </p:cNvPr>
                <p:cNvSpPr/>
                <p:nvPr/>
              </p:nvSpPr>
              <p:spPr>
                <a:xfrm>
                  <a:off x="12131245" y="899466"/>
                  <a:ext cx="57249" cy="994579"/>
                </a:xfrm>
                <a:custGeom>
                  <a:avLst/>
                  <a:gdLst>
                    <a:gd name="connsiteX0" fmla="*/ 52285 w 57249"/>
                    <a:gd name="connsiteY0" fmla="*/ 994580 h 994579"/>
                    <a:gd name="connsiteX1" fmla="*/ 34759 w 57249"/>
                    <a:gd name="connsiteY1" fmla="*/ 994580 h 994579"/>
                    <a:gd name="connsiteX2" fmla="*/ 34759 w 57249"/>
                    <a:gd name="connsiteY2" fmla="*/ 707452 h 994579"/>
                    <a:gd name="connsiteX3" fmla="*/ 0 w 57249"/>
                    <a:gd name="connsiteY3" fmla="*/ 672692 h 994579"/>
                    <a:gd name="connsiteX4" fmla="*/ 0 w 57249"/>
                    <a:gd name="connsiteY4" fmla="*/ 329190 h 994579"/>
                    <a:gd name="connsiteX5" fmla="*/ 39724 w 57249"/>
                    <a:gd name="connsiteY5" fmla="*/ 289465 h 994579"/>
                    <a:gd name="connsiteX6" fmla="*/ 39724 w 57249"/>
                    <a:gd name="connsiteY6" fmla="*/ 0 h 994579"/>
                    <a:gd name="connsiteX7" fmla="*/ 57249 w 57249"/>
                    <a:gd name="connsiteY7" fmla="*/ 0 h 994579"/>
                    <a:gd name="connsiteX8" fmla="*/ 57249 w 57249"/>
                    <a:gd name="connsiteY8" fmla="*/ 296767 h 994579"/>
                    <a:gd name="connsiteX9" fmla="*/ 17526 w 57249"/>
                    <a:gd name="connsiteY9" fmla="*/ 336492 h 994579"/>
                    <a:gd name="connsiteX10" fmla="*/ 17526 w 57249"/>
                    <a:gd name="connsiteY10" fmla="*/ 665390 h 994579"/>
                    <a:gd name="connsiteX11" fmla="*/ 52285 w 57249"/>
                    <a:gd name="connsiteY11" fmla="*/ 700149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249" h="994579">
                      <a:moveTo>
                        <a:pt x="52285" y="994580"/>
                      </a:moveTo>
                      <a:lnTo>
                        <a:pt x="34759" y="994580"/>
                      </a:lnTo>
                      <a:lnTo>
                        <a:pt x="34759" y="707452"/>
                      </a:lnTo>
                      <a:lnTo>
                        <a:pt x="0" y="672692"/>
                      </a:lnTo>
                      <a:lnTo>
                        <a:pt x="0" y="329190"/>
                      </a:lnTo>
                      <a:lnTo>
                        <a:pt x="39724" y="289465"/>
                      </a:lnTo>
                      <a:lnTo>
                        <a:pt x="39724" y="0"/>
                      </a:lnTo>
                      <a:lnTo>
                        <a:pt x="57249" y="0"/>
                      </a:lnTo>
                      <a:lnTo>
                        <a:pt x="57249" y="296767"/>
                      </a:lnTo>
                      <a:lnTo>
                        <a:pt x="17526" y="336492"/>
                      </a:lnTo>
                      <a:lnTo>
                        <a:pt x="17526" y="665390"/>
                      </a:lnTo>
                      <a:lnTo>
                        <a:pt x="52285" y="70014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28" name="任意多边形: 形状 27">
                  <a:extLst>
                    <a:ext uri="{FF2B5EF4-FFF2-40B4-BE49-F238E27FC236}">
                      <a16:creationId xmlns:a16="http://schemas.microsoft.com/office/drawing/2014/main" id="{0CA1A692-CF86-025C-4D5D-17CB8916BE70}"/>
                    </a:ext>
                  </a:extLst>
                </p:cNvPr>
                <p:cNvSpPr/>
                <p:nvPr/>
              </p:nvSpPr>
              <p:spPr>
                <a:xfrm>
                  <a:off x="12170968" y="1223690"/>
                  <a:ext cx="20738" cy="356062"/>
                </a:xfrm>
                <a:custGeom>
                  <a:avLst/>
                  <a:gdLst>
                    <a:gd name="connsiteX0" fmla="*/ 19571 w 20738"/>
                    <a:gd name="connsiteY0" fmla="*/ 0 h 356062"/>
                    <a:gd name="connsiteX1" fmla="*/ 0 w 20738"/>
                    <a:gd name="connsiteY1" fmla="*/ 19570 h 356062"/>
                    <a:gd name="connsiteX2" fmla="*/ 0 w 20738"/>
                    <a:gd name="connsiteY2" fmla="*/ 335324 h 356062"/>
                    <a:gd name="connsiteX3" fmla="*/ 20739 w 20738"/>
                    <a:gd name="connsiteY3" fmla="*/ 356062 h 356062"/>
                    <a:gd name="connsiteX4" fmla="*/ 19571 w 20738"/>
                    <a:gd name="connsiteY4" fmla="*/ 0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9571" y="0"/>
                      </a:moveTo>
                      <a:lnTo>
                        <a:pt x="0" y="19570"/>
                      </a:lnTo>
                      <a:cubicBezTo>
                        <a:pt x="0" y="19570"/>
                        <a:pt x="0" y="332987"/>
                        <a:pt x="0" y="335324"/>
                      </a:cubicBezTo>
                      <a:cubicBezTo>
                        <a:pt x="0" y="337953"/>
                        <a:pt x="20739" y="356062"/>
                        <a:pt x="20739" y="356062"/>
                      </a:cubicBezTo>
                      <a:lnTo>
                        <a:pt x="1957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29" name="任意多边形: 形状 28">
                  <a:extLst>
                    <a:ext uri="{FF2B5EF4-FFF2-40B4-BE49-F238E27FC236}">
                      <a16:creationId xmlns:a16="http://schemas.microsoft.com/office/drawing/2014/main" id="{776D52E1-1A60-0BC5-1EF9-BF67C47269C8}"/>
                    </a:ext>
                  </a:extLst>
                </p:cNvPr>
                <p:cNvSpPr/>
                <p:nvPr/>
              </p:nvSpPr>
              <p:spPr>
                <a:xfrm>
                  <a:off x="6496168" y="899466"/>
                  <a:ext cx="57542" cy="994579"/>
                </a:xfrm>
                <a:custGeom>
                  <a:avLst/>
                  <a:gdLst>
                    <a:gd name="connsiteX0" fmla="*/ 5258 w 57542"/>
                    <a:gd name="connsiteY0" fmla="*/ 0 h 994579"/>
                    <a:gd name="connsiteX1" fmla="*/ 22783 w 57542"/>
                    <a:gd name="connsiteY1" fmla="*/ 0 h 994579"/>
                    <a:gd name="connsiteX2" fmla="*/ 22783 w 57542"/>
                    <a:gd name="connsiteY2" fmla="*/ 287128 h 994579"/>
                    <a:gd name="connsiteX3" fmla="*/ 57542 w 57542"/>
                    <a:gd name="connsiteY3" fmla="*/ 321888 h 994579"/>
                    <a:gd name="connsiteX4" fmla="*/ 57542 w 57542"/>
                    <a:gd name="connsiteY4" fmla="*/ 665390 h 994579"/>
                    <a:gd name="connsiteX5" fmla="*/ 17526 w 57542"/>
                    <a:gd name="connsiteY5" fmla="*/ 705115 h 994579"/>
                    <a:gd name="connsiteX6" fmla="*/ 17526 w 57542"/>
                    <a:gd name="connsiteY6" fmla="*/ 994580 h 994579"/>
                    <a:gd name="connsiteX7" fmla="*/ 0 w 57542"/>
                    <a:gd name="connsiteY7" fmla="*/ 994580 h 994579"/>
                    <a:gd name="connsiteX8" fmla="*/ 0 w 57542"/>
                    <a:gd name="connsiteY8" fmla="*/ 697812 h 994579"/>
                    <a:gd name="connsiteX9" fmla="*/ 40017 w 57542"/>
                    <a:gd name="connsiteY9" fmla="*/ 658088 h 994579"/>
                    <a:gd name="connsiteX10" fmla="*/ 40017 w 57542"/>
                    <a:gd name="connsiteY10" fmla="*/ 329190 h 994579"/>
                    <a:gd name="connsiteX11" fmla="*/ 5258 w 57542"/>
                    <a:gd name="connsiteY11" fmla="*/ 294431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542" h="994579">
                      <a:moveTo>
                        <a:pt x="5258" y="0"/>
                      </a:moveTo>
                      <a:lnTo>
                        <a:pt x="22783" y="0"/>
                      </a:lnTo>
                      <a:lnTo>
                        <a:pt x="22783" y="287128"/>
                      </a:lnTo>
                      <a:lnTo>
                        <a:pt x="57542" y="321888"/>
                      </a:lnTo>
                      <a:lnTo>
                        <a:pt x="57542" y="665390"/>
                      </a:lnTo>
                      <a:lnTo>
                        <a:pt x="17526" y="705115"/>
                      </a:lnTo>
                      <a:lnTo>
                        <a:pt x="17526" y="994580"/>
                      </a:lnTo>
                      <a:lnTo>
                        <a:pt x="0" y="994580"/>
                      </a:lnTo>
                      <a:lnTo>
                        <a:pt x="0" y="697812"/>
                      </a:lnTo>
                      <a:lnTo>
                        <a:pt x="40017" y="658088"/>
                      </a:lnTo>
                      <a:lnTo>
                        <a:pt x="40017" y="329190"/>
                      </a:lnTo>
                      <a:lnTo>
                        <a:pt x="5258" y="294431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0" name="任意多边形: 形状 29">
                  <a:extLst>
                    <a:ext uri="{FF2B5EF4-FFF2-40B4-BE49-F238E27FC236}">
                      <a16:creationId xmlns:a16="http://schemas.microsoft.com/office/drawing/2014/main" id="{4E9EA7DE-8A68-7F3D-A039-7A8A8D090D05}"/>
                    </a:ext>
                  </a:extLst>
                </p:cNvPr>
                <p:cNvSpPr/>
                <p:nvPr/>
              </p:nvSpPr>
              <p:spPr>
                <a:xfrm>
                  <a:off x="6492955" y="1213759"/>
                  <a:ext cx="20738" cy="356062"/>
                </a:xfrm>
                <a:custGeom>
                  <a:avLst/>
                  <a:gdLst>
                    <a:gd name="connsiteX0" fmla="*/ 1169 w 20738"/>
                    <a:gd name="connsiteY0" fmla="*/ 356062 h 356062"/>
                    <a:gd name="connsiteX1" fmla="*/ 20739 w 20738"/>
                    <a:gd name="connsiteY1" fmla="*/ 336492 h 356062"/>
                    <a:gd name="connsiteX2" fmla="*/ 20739 w 20738"/>
                    <a:gd name="connsiteY2" fmla="*/ 20739 h 356062"/>
                    <a:gd name="connsiteX3" fmla="*/ 0 w 20738"/>
                    <a:gd name="connsiteY3" fmla="*/ 0 h 356062"/>
                    <a:gd name="connsiteX4" fmla="*/ 1169 w 20738"/>
                    <a:gd name="connsiteY4" fmla="*/ 356062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169" y="356062"/>
                      </a:moveTo>
                      <a:lnTo>
                        <a:pt x="20739" y="336492"/>
                      </a:lnTo>
                      <a:cubicBezTo>
                        <a:pt x="20739" y="336492"/>
                        <a:pt x="20739" y="23075"/>
                        <a:pt x="20739" y="20739"/>
                      </a:cubicBezTo>
                      <a:cubicBezTo>
                        <a:pt x="20739" y="18110"/>
                        <a:pt x="0" y="0"/>
                        <a:pt x="0" y="0"/>
                      </a:cubicBezTo>
                      <a:lnTo>
                        <a:pt x="1169" y="35606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</p:grp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675178AD-653C-D275-EFCB-F4437C52CA2C}"/>
                </a:ext>
              </a:extLst>
            </p:cNvPr>
            <p:cNvSpPr txBox="1"/>
            <p:nvPr/>
          </p:nvSpPr>
          <p:spPr>
            <a:xfrm>
              <a:off x="4840121" y="4946741"/>
              <a:ext cx="27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走入温州市某中学课堂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2DC18B52-A1D8-48A3-C9CE-C96EA707FA20}"/>
              </a:ext>
            </a:extLst>
          </p:cNvPr>
          <p:cNvGrpSpPr/>
          <p:nvPr/>
        </p:nvGrpSpPr>
        <p:grpSpPr>
          <a:xfrm>
            <a:off x="8775245" y="4007971"/>
            <a:ext cx="2880000" cy="2474109"/>
            <a:chOff x="8220060" y="4013527"/>
            <a:chExt cx="2880000" cy="2474109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D30AC58C-9DA4-E62F-7EA8-84E26D0F7466}"/>
                </a:ext>
              </a:extLst>
            </p:cNvPr>
            <p:cNvGrpSpPr/>
            <p:nvPr/>
          </p:nvGrpSpPr>
          <p:grpSpPr>
            <a:xfrm>
              <a:off x="8220060" y="4013527"/>
              <a:ext cx="2880000" cy="2466047"/>
              <a:chOff x="7947010" y="4064327"/>
              <a:chExt cx="2880000" cy="2466047"/>
            </a:xfrm>
          </p:grpSpPr>
          <p:pic>
            <p:nvPicPr>
              <p:cNvPr id="20" name="图片 19" descr="一群人站在室内合影&#10;&#10;AI 生成的内容可能不正确。">
                <a:extLst>
                  <a:ext uri="{FF2B5EF4-FFF2-40B4-BE49-F238E27FC236}">
                    <a16:creationId xmlns:a16="http://schemas.microsoft.com/office/drawing/2014/main" id="{F3DBFAB8-8457-EFDC-80AD-E33E46DE1EA7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47010" y="4064327"/>
                <a:ext cx="2880000" cy="2088000"/>
              </a:xfrm>
              <a:prstGeom prst="rect">
                <a:avLst/>
              </a:prstGeom>
              <a:effectLst>
                <a:softEdge rad="12700"/>
              </a:effectLst>
            </p:spPr>
          </p:pic>
          <p:grpSp>
            <p:nvGrpSpPr>
              <p:cNvPr id="38" name="图形 2">
                <a:extLst>
                  <a:ext uri="{FF2B5EF4-FFF2-40B4-BE49-F238E27FC236}">
                    <a16:creationId xmlns:a16="http://schemas.microsoft.com/office/drawing/2014/main" id="{7E13D088-ED3A-294D-E3D8-9F95D44DED4F}"/>
                  </a:ext>
                </a:extLst>
              </p:cNvPr>
              <p:cNvGrpSpPr/>
              <p:nvPr/>
            </p:nvGrpSpPr>
            <p:grpSpPr>
              <a:xfrm>
                <a:off x="7947010" y="6170374"/>
                <a:ext cx="2880000" cy="360000"/>
                <a:chOff x="6492955" y="785550"/>
                <a:chExt cx="5698751" cy="1216863"/>
              </a:xfrm>
            </p:grpSpPr>
            <p:sp>
              <p:nvSpPr>
                <p:cNvPr id="39" name="任意多边形: 形状 38">
                  <a:extLst>
                    <a:ext uri="{FF2B5EF4-FFF2-40B4-BE49-F238E27FC236}">
                      <a16:creationId xmlns:a16="http://schemas.microsoft.com/office/drawing/2014/main" id="{9C6FD300-38E6-92F5-59A2-6AF0F15DDF5A}"/>
                    </a:ext>
                  </a:extLst>
                </p:cNvPr>
                <p:cNvSpPr/>
                <p:nvPr/>
              </p:nvSpPr>
              <p:spPr>
                <a:xfrm>
                  <a:off x="6501134" y="785550"/>
                  <a:ext cx="5678597" cy="1216863"/>
                </a:xfrm>
                <a:custGeom>
                  <a:avLst/>
                  <a:gdLst>
                    <a:gd name="connsiteX0" fmla="*/ 5564681 w 5678597"/>
                    <a:gd name="connsiteY0" fmla="*/ 1216863 h 1216863"/>
                    <a:gd name="connsiteX1" fmla="*/ 113917 w 5678597"/>
                    <a:gd name="connsiteY1" fmla="*/ 1216863 h 1216863"/>
                    <a:gd name="connsiteX2" fmla="*/ 0 w 5678597"/>
                    <a:gd name="connsiteY2" fmla="*/ 1102947 h 1216863"/>
                    <a:gd name="connsiteX3" fmla="*/ 0 w 5678597"/>
                    <a:gd name="connsiteY3" fmla="*/ 113917 h 1216863"/>
                    <a:gd name="connsiteX4" fmla="*/ 113917 w 5678597"/>
                    <a:gd name="connsiteY4" fmla="*/ 0 h 1216863"/>
                    <a:gd name="connsiteX5" fmla="*/ 5564681 w 5678597"/>
                    <a:gd name="connsiteY5" fmla="*/ 0 h 1216863"/>
                    <a:gd name="connsiteX6" fmla="*/ 5678598 w 5678597"/>
                    <a:gd name="connsiteY6" fmla="*/ 113917 h 1216863"/>
                    <a:gd name="connsiteX7" fmla="*/ 5678598 w 5678597"/>
                    <a:gd name="connsiteY7" fmla="*/ 1102655 h 1216863"/>
                    <a:gd name="connsiteX8" fmla="*/ 5564681 w 5678597"/>
                    <a:gd name="connsiteY8" fmla="*/ 1216863 h 1216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78597" h="1216863">
                      <a:moveTo>
                        <a:pt x="5564681" y="1216863"/>
                      </a:moveTo>
                      <a:lnTo>
                        <a:pt x="113917" y="1216863"/>
                      </a:lnTo>
                      <a:cubicBezTo>
                        <a:pt x="69518" y="1172465"/>
                        <a:pt x="44398" y="1147345"/>
                        <a:pt x="0" y="1102947"/>
                      </a:cubicBezTo>
                      <a:lnTo>
                        <a:pt x="0" y="113917"/>
                      </a:lnTo>
                      <a:cubicBezTo>
                        <a:pt x="44398" y="69518"/>
                        <a:pt x="69518" y="44398"/>
                        <a:pt x="113917" y="0"/>
                      </a:cubicBezTo>
                      <a:lnTo>
                        <a:pt x="5564681" y="0"/>
                      </a:lnTo>
                      <a:cubicBezTo>
                        <a:pt x="5609080" y="44398"/>
                        <a:pt x="5634200" y="69518"/>
                        <a:pt x="5678598" y="113917"/>
                      </a:cubicBezTo>
                      <a:lnTo>
                        <a:pt x="5678598" y="1102655"/>
                      </a:lnTo>
                      <a:cubicBezTo>
                        <a:pt x="5634200" y="1147345"/>
                        <a:pt x="5609080" y="1172465"/>
                        <a:pt x="5564681" y="1216863"/>
                      </a:cubicBezTo>
                      <a:close/>
                    </a:path>
                  </a:pathLst>
                </a:custGeom>
                <a:solidFill>
                  <a:srgbClr val="00B0F0">
                    <a:alpha val="21000"/>
                  </a:srgbClr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0" name="任意多边形: 形状 39">
                  <a:extLst>
                    <a:ext uri="{FF2B5EF4-FFF2-40B4-BE49-F238E27FC236}">
                      <a16:creationId xmlns:a16="http://schemas.microsoft.com/office/drawing/2014/main" id="{4B3AA3DB-1F9F-48CE-5D64-9D82450CDF0B}"/>
                    </a:ext>
                  </a:extLst>
                </p:cNvPr>
                <p:cNvSpPr/>
                <p:nvPr/>
              </p:nvSpPr>
              <p:spPr>
                <a:xfrm>
                  <a:off x="12131245" y="899466"/>
                  <a:ext cx="57249" cy="994579"/>
                </a:xfrm>
                <a:custGeom>
                  <a:avLst/>
                  <a:gdLst>
                    <a:gd name="connsiteX0" fmla="*/ 52285 w 57249"/>
                    <a:gd name="connsiteY0" fmla="*/ 994580 h 994579"/>
                    <a:gd name="connsiteX1" fmla="*/ 34759 w 57249"/>
                    <a:gd name="connsiteY1" fmla="*/ 994580 h 994579"/>
                    <a:gd name="connsiteX2" fmla="*/ 34759 w 57249"/>
                    <a:gd name="connsiteY2" fmla="*/ 707452 h 994579"/>
                    <a:gd name="connsiteX3" fmla="*/ 0 w 57249"/>
                    <a:gd name="connsiteY3" fmla="*/ 672692 h 994579"/>
                    <a:gd name="connsiteX4" fmla="*/ 0 w 57249"/>
                    <a:gd name="connsiteY4" fmla="*/ 329190 h 994579"/>
                    <a:gd name="connsiteX5" fmla="*/ 39724 w 57249"/>
                    <a:gd name="connsiteY5" fmla="*/ 289465 h 994579"/>
                    <a:gd name="connsiteX6" fmla="*/ 39724 w 57249"/>
                    <a:gd name="connsiteY6" fmla="*/ 0 h 994579"/>
                    <a:gd name="connsiteX7" fmla="*/ 57249 w 57249"/>
                    <a:gd name="connsiteY7" fmla="*/ 0 h 994579"/>
                    <a:gd name="connsiteX8" fmla="*/ 57249 w 57249"/>
                    <a:gd name="connsiteY8" fmla="*/ 296767 h 994579"/>
                    <a:gd name="connsiteX9" fmla="*/ 17526 w 57249"/>
                    <a:gd name="connsiteY9" fmla="*/ 336492 h 994579"/>
                    <a:gd name="connsiteX10" fmla="*/ 17526 w 57249"/>
                    <a:gd name="connsiteY10" fmla="*/ 665390 h 994579"/>
                    <a:gd name="connsiteX11" fmla="*/ 52285 w 57249"/>
                    <a:gd name="connsiteY11" fmla="*/ 700149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249" h="994579">
                      <a:moveTo>
                        <a:pt x="52285" y="994580"/>
                      </a:moveTo>
                      <a:lnTo>
                        <a:pt x="34759" y="994580"/>
                      </a:lnTo>
                      <a:lnTo>
                        <a:pt x="34759" y="707452"/>
                      </a:lnTo>
                      <a:lnTo>
                        <a:pt x="0" y="672692"/>
                      </a:lnTo>
                      <a:lnTo>
                        <a:pt x="0" y="329190"/>
                      </a:lnTo>
                      <a:lnTo>
                        <a:pt x="39724" y="289465"/>
                      </a:lnTo>
                      <a:lnTo>
                        <a:pt x="39724" y="0"/>
                      </a:lnTo>
                      <a:lnTo>
                        <a:pt x="57249" y="0"/>
                      </a:lnTo>
                      <a:lnTo>
                        <a:pt x="57249" y="296767"/>
                      </a:lnTo>
                      <a:lnTo>
                        <a:pt x="17526" y="336492"/>
                      </a:lnTo>
                      <a:lnTo>
                        <a:pt x="17526" y="665390"/>
                      </a:lnTo>
                      <a:lnTo>
                        <a:pt x="52285" y="70014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1" name="任意多边形: 形状 40">
                  <a:extLst>
                    <a:ext uri="{FF2B5EF4-FFF2-40B4-BE49-F238E27FC236}">
                      <a16:creationId xmlns:a16="http://schemas.microsoft.com/office/drawing/2014/main" id="{C2EF44F0-762B-39ED-9B88-087DA6AE2E09}"/>
                    </a:ext>
                  </a:extLst>
                </p:cNvPr>
                <p:cNvSpPr/>
                <p:nvPr/>
              </p:nvSpPr>
              <p:spPr>
                <a:xfrm>
                  <a:off x="12170968" y="1223690"/>
                  <a:ext cx="20738" cy="356062"/>
                </a:xfrm>
                <a:custGeom>
                  <a:avLst/>
                  <a:gdLst>
                    <a:gd name="connsiteX0" fmla="*/ 19571 w 20738"/>
                    <a:gd name="connsiteY0" fmla="*/ 0 h 356062"/>
                    <a:gd name="connsiteX1" fmla="*/ 0 w 20738"/>
                    <a:gd name="connsiteY1" fmla="*/ 19570 h 356062"/>
                    <a:gd name="connsiteX2" fmla="*/ 0 w 20738"/>
                    <a:gd name="connsiteY2" fmla="*/ 335324 h 356062"/>
                    <a:gd name="connsiteX3" fmla="*/ 20739 w 20738"/>
                    <a:gd name="connsiteY3" fmla="*/ 356062 h 356062"/>
                    <a:gd name="connsiteX4" fmla="*/ 19571 w 20738"/>
                    <a:gd name="connsiteY4" fmla="*/ 0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9571" y="0"/>
                      </a:moveTo>
                      <a:lnTo>
                        <a:pt x="0" y="19570"/>
                      </a:lnTo>
                      <a:cubicBezTo>
                        <a:pt x="0" y="19570"/>
                        <a:pt x="0" y="332987"/>
                        <a:pt x="0" y="335324"/>
                      </a:cubicBezTo>
                      <a:cubicBezTo>
                        <a:pt x="0" y="337953"/>
                        <a:pt x="20739" y="356062"/>
                        <a:pt x="20739" y="356062"/>
                      </a:cubicBezTo>
                      <a:lnTo>
                        <a:pt x="1957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2" name="任意多边形: 形状 41">
                  <a:extLst>
                    <a:ext uri="{FF2B5EF4-FFF2-40B4-BE49-F238E27FC236}">
                      <a16:creationId xmlns:a16="http://schemas.microsoft.com/office/drawing/2014/main" id="{2D7DC517-0EE6-9A14-15CB-E64CED87406B}"/>
                    </a:ext>
                  </a:extLst>
                </p:cNvPr>
                <p:cNvSpPr/>
                <p:nvPr/>
              </p:nvSpPr>
              <p:spPr>
                <a:xfrm>
                  <a:off x="6496168" y="899466"/>
                  <a:ext cx="57542" cy="994579"/>
                </a:xfrm>
                <a:custGeom>
                  <a:avLst/>
                  <a:gdLst>
                    <a:gd name="connsiteX0" fmla="*/ 5258 w 57542"/>
                    <a:gd name="connsiteY0" fmla="*/ 0 h 994579"/>
                    <a:gd name="connsiteX1" fmla="*/ 22783 w 57542"/>
                    <a:gd name="connsiteY1" fmla="*/ 0 h 994579"/>
                    <a:gd name="connsiteX2" fmla="*/ 22783 w 57542"/>
                    <a:gd name="connsiteY2" fmla="*/ 287128 h 994579"/>
                    <a:gd name="connsiteX3" fmla="*/ 57542 w 57542"/>
                    <a:gd name="connsiteY3" fmla="*/ 321888 h 994579"/>
                    <a:gd name="connsiteX4" fmla="*/ 57542 w 57542"/>
                    <a:gd name="connsiteY4" fmla="*/ 665390 h 994579"/>
                    <a:gd name="connsiteX5" fmla="*/ 17526 w 57542"/>
                    <a:gd name="connsiteY5" fmla="*/ 705115 h 994579"/>
                    <a:gd name="connsiteX6" fmla="*/ 17526 w 57542"/>
                    <a:gd name="connsiteY6" fmla="*/ 994580 h 994579"/>
                    <a:gd name="connsiteX7" fmla="*/ 0 w 57542"/>
                    <a:gd name="connsiteY7" fmla="*/ 994580 h 994579"/>
                    <a:gd name="connsiteX8" fmla="*/ 0 w 57542"/>
                    <a:gd name="connsiteY8" fmla="*/ 697812 h 994579"/>
                    <a:gd name="connsiteX9" fmla="*/ 40017 w 57542"/>
                    <a:gd name="connsiteY9" fmla="*/ 658088 h 994579"/>
                    <a:gd name="connsiteX10" fmla="*/ 40017 w 57542"/>
                    <a:gd name="connsiteY10" fmla="*/ 329190 h 994579"/>
                    <a:gd name="connsiteX11" fmla="*/ 5258 w 57542"/>
                    <a:gd name="connsiteY11" fmla="*/ 294431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542" h="994579">
                      <a:moveTo>
                        <a:pt x="5258" y="0"/>
                      </a:moveTo>
                      <a:lnTo>
                        <a:pt x="22783" y="0"/>
                      </a:lnTo>
                      <a:lnTo>
                        <a:pt x="22783" y="287128"/>
                      </a:lnTo>
                      <a:lnTo>
                        <a:pt x="57542" y="321888"/>
                      </a:lnTo>
                      <a:lnTo>
                        <a:pt x="57542" y="665390"/>
                      </a:lnTo>
                      <a:lnTo>
                        <a:pt x="17526" y="705115"/>
                      </a:lnTo>
                      <a:lnTo>
                        <a:pt x="17526" y="994580"/>
                      </a:lnTo>
                      <a:lnTo>
                        <a:pt x="0" y="994580"/>
                      </a:lnTo>
                      <a:lnTo>
                        <a:pt x="0" y="697812"/>
                      </a:lnTo>
                      <a:lnTo>
                        <a:pt x="40017" y="658088"/>
                      </a:lnTo>
                      <a:lnTo>
                        <a:pt x="40017" y="329190"/>
                      </a:lnTo>
                      <a:lnTo>
                        <a:pt x="5258" y="294431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3" name="任意多边形: 形状 42">
                  <a:extLst>
                    <a:ext uri="{FF2B5EF4-FFF2-40B4-BE49-F238E27FC236}">
                      <a16:creationId xmlns:a16="http://schemas.microsoft.com/office/drawing/2014/main" id="{656DD405-2525-B5A3-71D1-F8C73B263041}"/>
                    </a:ext>
                  </a:extLst>
                </p:cNvPr>
                <p:cNvSpPr/>
                <p:nvPr/>
              </p:nvSpPr>
              <p:spPr>
                <a:xfrm>
                  <a:off x="6492955" y="1213759"/>
                  <a:ext cx="20738" cy="356062"/>
                </a:xfrm>
                <a:custGeom>
                  <a:avLst/>
                  <a:gdLst>
                    <a:gd name="connsiteX0" fmla="*/ 1169 w 20738"/>
                    <a:gd name="connsiteY0" fmla="*/ 356062 h 356062"/>
                    <a:gd name="connsiteX1" fmla="*/ 20739 w 20738"/>
                    <a:gd name="connsiteY1" fmla="*/ 336492 h 356062"/>
                    <a:gd name="connsiteX2" fmla="*/ 20739 w 20738"/>
                    <a:gd name="connsiteY2" fmla="*/ 20739 h 356062"/>
                    <a:gd name="connsiteX3" fmla="*/ 0 w 20738"/>
                    <a:gd name="connsiteY3" fmla="*/ 0 h 356062"/>
                    <a:gd name="connsiteX4" fmla="*/ 1169 w 20738"/>
                    <a:gd name="connsiteY4" fmla="*/ 356062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169" y="356062"/>
                      </a:moveTo>
                      <a:lnTo>
                        <a:pt x="20739" y="336492"/>
                      </a:lnTo>
                      <a:cubicBezTo>
                        <a:pt x="20739" y="336492"/>
                        <a:pt x="20739" y="23075"/>
                        <a:pt x="20739" y="20739"/>
                      </a:cubicBezTo>
                      <a:cubicBezTo>
                        <a:pt x="20739" y="18110"/>
                        <a:pt x="0" y="0"/>
                        <a:pt x="0" y="0"/>
                      </a:cubicBezTo>
                      <a:lnTo>
                        <a:pt x="1169" y="35606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</p:grp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3E578355-B474-BB9F-8BA9-7288DB556E76}"/>
                </a:ext>
              </a:extLst>
            </p:cNvPr>
            <p:cNvSpPr txBox="1"/>
            <p:nvPr/>
          </p:nvSpPr>
          <p:spPr>
            <a:xfrm>
              <a:off x="8309100" y="6118304"/>
              <a:ext cx="27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浙江省公安厅</a:t>
              </a:r>
            </a:p>
          </p:txBody>
        </p:sp>
      </p:grpSp>
      <p:sp>
        <p:nvSpPr>
          <p:cNvPr id="56" name="图形 27">
            <a:extLst>
              <a:ext uri="{FF2B5EF4-FFF2-40B4-BE49-F238E27FC236}">
                <a16:creationId xmlns:a16="http://schemas.microsoft.com/office/drawing/2014/main" id="{68AF4D92-CE5F-D07E-6331-8C9294BBE63A}"/>
              </a:ext>
            </a:extLst>
          </p:cNvPr>
          <p:cNvSpPr/>
          <p:nvPr/>
        </p:nvSpPr>
        <p:spPr>
          <a:xfrm rot="16200000" flipV="1">
            <a:off x="4053945" y="2830242"/>
            <a:ext cx="360000" cy="108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57" name="图形 27">
            <a:extLst>
              <a:ext uri="{FF2B5EF4-FFF2-40B4-BE49-F238E27FC236}">
                <a16:creationId xmlns:a16="http://schemas.microsoft.com/office/drawing/2014/main" id="{FBBC4475-6474-B9C0-85BA-A4A00862A172}"/>
              </a:ext>
            </a:extLst>
          </p:cNvPr>
          <p:cNvSpPr/>
          <p:nvPr/>
        </p:nvSpPr>
        <p:spPr>
          <a:xfrm rot="16200000" flipV="1">
            <a:off x="8035942" y="4310713"/>
            <a:ext cx="360000" cy="108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2E9C0FE-2BCD-C257-5668-5BCBF9ADBE50}"/>
              </a:ext>
            </a:extLst>
          </p:cNvPr>
          <p:cNvSpPr txBox="1"/>
          <p:nvPr/>
        </p:nvSpPr>
        <p:spPr>
          <a:xfrm>
            <a:off x="829724" y="3821391"/>
            <a:ext cx="2880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音视频内容感知技术</a:t>
            </a:r>
            <a:endParaRPr lang="en-US" altLang="zh-CN" b="1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赴中国联通浙江分公司；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就当前的媒体内容识别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与分析技术，展开相关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探讨，了解当前的行业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近况，探索在教育领域  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中语音识别</a:t>
            </a:r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ASR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及内容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识别技术的应用方向。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F91E46E-B179-13BC-E9CD-ACB693213790}"/>
              </a:ext>
            </a:extLst>
          </p:cNvPr>
          <p:cNvSpPr txBox="1"/>
          <p:nvPr/>
        </p:nvSpPr>
        <p:spPr>
          <a:xfrm>
            <a:off x="4821070" y="1018442"/>
            <a:ext cx="28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实际教学中的技术应用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赴温州市某中学课堂；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从实际走访中发现需求</a:t>
            </a:r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endParaRPr lang="zh-CN" altLang="en-US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01265B4-385D-D6FB-A96B-1AF116EFFBE7}"/>
              </a:ext>
            </a:extLst>
          </p:cNvPr>
          <p:cNvSpPr txBox="1"/>
          <p:nvPr/>
        </p:nvSpPr>
        <p:spPr>
          <a:xfrm>
            <a:off x="4752176" y="5260080"/>
            <a:ext cx="28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低耦合、高可用的需求；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前后端分离、方便部署；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实时流式传输、低延迟；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激活课堂多样表现形式。</a:t>
            </a:r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D476283-8767-8709-01A0-34989563B0C0}"/>
              </a:ext>
            </a:extLst>
          </p:cNvPr>
          <p:cNvSpPr txBox="1"/>
          <p:nvPr/>
        </p:nvSpPr>
        <p:spPr>
          <a:xfrm>
            <a:off x="8718291" y="1016955"/>
            <a:ext cx="2880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人工智能应用伦理治理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赴浙江省公安厅网安处；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了解近年来部分人工智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能领域的非法应用案件。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两会期间，小米集团董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事长雷军所提的“整治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非法</a:t>
            </a:r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换脸拟声”提案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更是引发了广泛热议。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8D0F1-E5AA-0D20-76E8-15C2CF619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3362D6E6-199B-AB44-A0E7-E1B0054B3F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22BD389D-514F-0D45-1E5A-2C20A86607C8}"/>
              </a:ext>
            </a:extLst>
          </p:cNvPr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E1485DCF-024F-3A58-A1CB-6FE25D88F97B}"/>
              </a:ext>
            </a:extLst>
          </p:cNvPr>
          <p:cNvSpPr txBox="1"/>
          <p:nvPr/>
        </p:nvSpPr>
        <p:spPr>
          <a:xfrm>
            <a:off x="983615" y="254000"/>
            <a:ext cx="3035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可行性分析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184AE0A-A041-71F9-93EC-718AF084BC63}"/>
              </a:ext>
            </a:extLst>
          </p:cNvPr>
          <p:cNvGrpSpPr>
            <a:grpSpLocks noChangeAspect="1"/>
          </p:cNvGrpSpPr>
          <p:nvPr/>
        </p:nvGrpSpPr>
        <p:grpSpPr>
          <a:xfrm>
            <a:off x="11363960" y="375920"/>
            <a:ext cx="399822" cy="792000"/>
            <a:chOff x="17792" y="462"/>
            <a:chExt cx="680" cy="1347"/>
          </a:xfrm>
        </p:grpSpPr>
        <p:sp>
          <p:nvSpPr>
            <p:cNvPr id="14" name="燕尾形 13">
              <a:extLst>
                <a:ext uri="{FF2B5EF4-FFF2-40B4-BE49-F238E27FC236}">
                  <a16:creationId xmlns:a16="http://schemas.microsoft.com/office/drawing/2014/main" id="{53A9DB56-C70D-7D64-DA92-CAEB2DADE4BC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7" name="燕尾形 16">
              <a:extLst>
                <a:ext uri="{FF2B5EF4-FFF2-40B4-BE49-F238E27FC236}">
                  <a16:creationId xmlns:a16="http://schemas.microsoft.com/office/drawing/2014/main" id="{D1529E31-F27C-1AF7-66D3-117827C2A6DA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4" name="燕尾形 23">
              <a:extLst>
                <a:ext uri="{FF2B5EF4-FFF2-40B4-BE49-F238E27FC236}">
                  <a16:creationId xmlns:a16="http://schemas.microsoft.com/office/drawing/2014/main" id="{77C2FB26-9D64-4ADA-5EF4-05DC7042F7B0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aphicFrame>
        <p:nvGraphicFramePr>
          <p:cNvPr id="91" name="图表 90">
            <a:extLst>
              <a:ext uri="{FF2B5EF4-FFF2-40B4-BE49-F238E27FC236}">
                <a16:creationId xmlns:a16="http://schemas.microsoft.com/office/drawing/2014/main" id="{32DDE50A-A9FB-701E-B89B-9994FC6EDF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2547429"/>
              </p:ext>
            </p:extLst>
          </p:nvPr>
        </p:nvGraphicFramePr>
        <p:xfrm>
          <a:off x="7324743" y="1913830"/>
          <a:ext cx="4608000" cy="35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20" name="组合 19">
            <a:extLst>
              <a:ext uri="{FF2B5EF4-FFF2-40B4-BE49-F238E27FC236}">
                <a16:creationId xmlns:a16="http://schemas.microsoft.com/office/drawing/2014/main" id="{0786E75B-3C4C-1E2D-3E3B-8AA5AE61C4D7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E198884-F584-D863-DCC7-B523150A1C1F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8CA6213-1649-0340-170D-90811C83B2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2" name="矩形: 圆角 38">
            <a:extLst>
              <a:ext uri="{FF2B5EF4-FFF2-40B4-BE49-F238E27FC236}">
                <a16:creationId xmlns:a16="http://schemas.microsoft.com/office/drawing/2014/main" id="{FAAD225F-29B7-B8C3-20FF-5D13F6DD54C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提供音视频媒体领域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上下游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、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多层次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解决方案，助推教育行业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高质量发展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4705577-E09A-EFDD-A7CA-A629E61741E5}"/>
              </a:ext>
            </a:extLst>
          </p:cNvPr>
          <p:cNvGrpSpPr/>
          <p:nvPr/>
        </p:nvGrpSpPr>
        <p:grpSpPr>
          <a:xfrm>
            <a:off x="9588765" y="708160"/>
            <a:ext cx="1800000" cy="2160000"/>
            <a:chOff x="8417560" y="2772410"/>
            <a:chExt cx="2160270" cy="2760505"/>
          </a:xfrm>
        </p:grpSpPr>
        <p:sp>
          <p:nvSpPr>
            <p:cNvPr id="41" name="椭圆 40"/>
            <p:cNvSpPr>
              <a:spLocks noChangeAspect="1"/>
            </p:cNvSpPr>
            <p:nvPr/>
          </p:nvSpPr>
          <p:spPr>
            <a:xfrm>
              <a:off x="8724265" y="5244915"/>
              <a:ext cx="1561192" cy="288000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33DDF8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pic>
          <p:nvPicPr>
            <p:cNvPr id="9" name="图片 8" descr="2355 [转换]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417560" y="2772410"/>
              <a:ext cx="2160270" cy="2584450"/>
            </a:xfrm>
            <a:prstGeom prst="rect">
              <a:avLst/>
            </a:prstGeom>
          </p:spPr>
        </p:pic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0C671A18-86B6-8BBC-0CBE-CF48562C888E}"/>
              </a:ext>
            </a:extLst>
          </p:cNvPr>
          <p:cNvSpPr txBox="1"/>
          <p:nvPr/>
        </p:nvSpPr>
        <p:spPr>
          <a:xfrm>
            <a:off x="1990735" y="1059830"/>
            <a:ext cx="4791203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技术可行性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B435575-2AA5-D9EB-272E-D2D2804E6AD8}"/>
              </a:ext>
            </a:extLst>
          </p:cNvPr>
          <p:cNvGrpSpPr/>
          <p:nvPr/>
        </p:nvGrpSpPr>
        <p:grpSpPr>
          <a:xfrm>
            <a:off x="923721" y="1151096"/>
            <a:ext cx="864000" cy="864000"/>
            <a:chOff x="1123314" y="1258069"/>
            <a:chExt cx="864000" cy="864000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7D93ABD8-6DDD-EF1A-13F0-AACBEF478EE3}"/>
                </a:ext>
              </a:extLst>
            </p:cNvPr>
            <p:cNvSpPr/>
            <p:nvPr/>
          </p:nvSpPr>
          <p:spPr>
            <a:xfrm>
              <a:off x="1123314" y="1258069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ea typeface="汉仪正圆 55简" panose="00020600040101010101" charset="-122"/>
              </a:endParaRPr>
            </a:p>
          </p:txBody>
        </p:sp>
        <p:pic>
          <p:nvPicPr>
            <p:cNvPr id="13" name="图形 12" descr="握手 纯色填充">
              <a:extLst>
                <a:ext uri="{FF2B5EF4-FFF2-40B4-BE49-F238E27FC236}">
                  <a16:creationId xmlns:a16="http://schemas.microsoft.com/office/drawing/2014/main" id="{0F8CF7B7-7739-080B-D648-5109E4083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77314" y="1330593"/>
              <a:ext cx="756000" cy="756000"/>
            </a:xfrm>
            <a:prstGeom prst="rect">
              <a:avLst/>
            </a:prstGeom>
          </p:spPr>
        </p:pic>
      </p:grpSp>
      <p:sp>
        <p:nvSpPr>
          <p:cNvPr id="85" name="文本框 84">
            <a:extLst>
              <a:ext uri="{FF2B5EF4-FFF2-40B4-BE49-F238E27FC236}">
                <a16:creationId xmlns:a16="http://schemas.microsoft.com/office/drawing/2014/main" id="{15F5DB08-5F23-C471-230C-E11B253160AD}"/>
              </a:ext>
            </a:extLst>
          </p:cNvPr>
          <p:cNvSpPr txBox="1"/>
          <p:nvPr/>
        </p:nvSpPr>
        <p:spPr>
          <a:xfrm>
            <a:off x="1988910" y="4457455"/>
            <a:ext cx="228727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经济可行性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9D8D6A5-3DE1-DC7A-9819-1A6B7DDDA980}"/>
              </a:ext>
            </a:extLst>
          </p:cNvPr>
          <p:cNvGrpSpPr/>
          <p:nvPr/>
        </p:nvGrpSpPr>
        <p:grpSpPr>
          <a:xfrm>
            <a:off x="923721" y="4550879"/>
            <a:ext cx="864000" cy="864000"/>
            <a:chOff x="940163" y="4615307"/>
            <a:chExt cx="864000" cy="864000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F2AD4EE7-912C-FE71-D917-7687D293A7E5}"/>
                </a:ext>
              </a:extLst>
            </p:cNvPr>
            <p:cNvSpPr/>
            <p:nvPr/>
          </p:nvSpPr>
          <p:spPr>
            <a:xfrm>
              <a:off x="940163" y="4615307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ea typeface="汉仪正圆 55简" panose="00020600040101010101" charset="-122"/>
              </a:endParaRPr>
            </a:p>
          </p:txBody>
        </p:sp>
        <p:pic>
          <p:nvPicPr>
            <p:cNvPr id="18" name="图形 17" descr="上升趋势 纯色填充">
              <a:extLst>
                <a:ext uri="{FF2B5EF4-FFF2-40B4-BE49-F238E27FC236}">
                  <a16:creationId xmlns:a16="http://schemas.microsoft.com/office/drawing/2014/main" id="{4D050C43-B380-8480-6EC5-D10CC73D6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920" y="4670300"/>
              <a:ext cx="756000" cy="756000"/>
            </a:xfrm>
            <a:prstGeom prst="rect">
              <a:avLst/>
            </a:prstGeom>
          </p:spPr>
        </p:pic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6ADBA6C9-8C6F-7151-B15A-36B0D057FC59}"/>
              </a:ext>
            </a:extLst>
          </p:cNvPr>
          <p:cNvSpPr txBox="1"/>
          <p:nvPr/>
        </p:nvSpPr>
        <p:spPr>
          <a:xfrm>
            <a:off x="1988910" y="2601319"/>
            <a:ext cx="228727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市场可行性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87F8CAD-E1D6-B730-4B54-A4679C219867}"/>
              </a:ext>
            </a:extLst>
          </p:cNvPr>
          <p:cNvGrpSpPr/>
          <p:nvPr/>
        </p:nvGrpSpPr>
        <p:grpSpPr>
          <a:xfrm>
            <a:off x="914724" y="2695317"/>
            <a:ext cx="864000" cy="864000"/>
            <a:chOff x="1110321" y="3220462"/>
            <a:chExt cx="864000" cy="864000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F428D1AB-594B-AA81-9EC9-02C9E5EE29D9}"/>
                </a:ext>
              </a:extLst>
            </p:cNvPr>
            <p:cNvSpPr/>
            <p:nvPr/>
          </p:nvSpPr>
          <p:spPr>
            <a:xfrm>
              <a:off x="1110321" y="3220462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ea typeface="汉仪正圆 55简" panose="00020600040101010101" charset="-122"/>
              </a:endParaRPr>
            </a:p>
          </p:txBody>
        </p:sp>
        <p:pic>
          <p:nvPicPr>
            <p:cNvPr id="11" name="图形 10" descr="地球仪 - 亚洲 纯色填充">
              <a:extLst>
                <a:ext uri="{FF2B5EF4-FFF2-40B4-BE49-F238E27FC236}">
                  <a16:creationId xmlns:a16="http://schemas.microsoft.com/office/drawing/2014/main" id="{DF88E6E7-FB47-9721-1B87-2B9058325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64321" y="3274462"/>
              <a:ext cx="756000" cy="756000"/>
            </a:xfrm>
            <a:prstGeom prst="rect">
              <a:avLst/>
            </a:prstGeom>
          </p:spPr>
        </p:pic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0BE17037-C4CB-A8B1-BDC1-F00237AA4362}"/>
              </a:ext>
            </a:extLst>
          </p:cNvPr>
          <p:cNvSpPr txBox="1"/>
          <p:nvPr/>
        </p:nvSpPr>
        <p:spPr>
          <a:xfrm>
            <a:off x="2008013" y="1411935"/>
            <a:ext cx="7764259" cy="110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项目团队在人工智能音视频处理领域积累了丰富的技术经验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现拥有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3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项发明专利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1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项软件著作权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，并采用多种先进技术路线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搭建起了一套完善的音视频上下游处理系统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6713833-B83E-7C56-C6FC-333078406E34}"/>
              </a:ext>
            </a:extLst>
          </p:cNvPr>
          <p:cNvSpPr txBox="1"/>
          <p:nvPr/>
        </p:nvSpPr>
        <p:spPr>
          <a:xfrm>
            <a:off x="1988910" y="2951784"/>
            <a:ext cx="7764259" cy="1455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教育行业对智能化教学工具的需求日益增长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特别是在在线多媒体教学、个性化辅导等场景中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本项目通过</a:t>
            </a:r>
            <a:r>
              <a:rPr lang="en-US" altLang="zh-CN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语音合成和数字人技术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提供了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多样化的教学形式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，契合市场需求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D7DD9FA-8DB7-BAD6-A1D8-D2EF4566C9F8}"/>
              </a:ext>
            </a:extLst>
          </p:cNvPr>
          <p:cNvSpPr txBox="1"/>
          <p:nvPr/>
        </p:nvSpPr>
        <p:spPr>
          <a:xfrm>
            <a:off x="2008012" y="4802001"/>
            <a:ext cx="7764259" cy="110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团队拥有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A800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RTX5080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Tesla-T4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等算力服务器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通过采用开源和研发自研技术，降低外部依赖成本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低耦合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前后端分离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的设计，也提供了极高的拓展性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9ADCE9C-B2DD-2042-F6FD-4E9EB31286C3}"/>
              </a:ext>
            </a:extLst>
          </p:cNvPr>
          <p:cNvSpPr txBox="1"/>
          <p:nvPr/>
        </p:nvSpPr>
        <p:spPr>
          <a:xfrm>
            <a:off x="7426143" y="5483667"/>
            <a:ext cx="4320000" cy="417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  <a:cs typeface="阿里巴巴普惠体 R" panose="00020600040101010101" pitchFamily="18" charset="-122"/>
              </a:rPr>
              <a:t>项目运行成本投入预测</a:t>
            </a:r>
            <a:endParaRPr lang="en-US" altLang="zh-CN" dirty="0">
              <a:solidFill>
                <a:schemeClr val="bg1"/>
              </a:solidFill>
              <a:latin typeface="+mn-ea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9279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6000" y="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54000"/>
            <a:ext cx="4779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项目目标与问题分析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689962" y="951170"/>
            <a:ext cx="8640000" cy="1620000"/>
          </a:xfrm>
          <a:prstGeom prst="roundRect">
            <a:avLst>
              <a:gd name="adj" fmla="val 278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0">
                  <a:srgbClr val="33DDF8"/>
                </a:gs>
              </a:gsLst>
              <a:lin ang="189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 rot="-5400000">
            <a:off x="3012228" y="1223399"/>
            <a:ext cx="791845" cy="1031240"/>
            <a:chOff x="3427" y="3370"/>
            <a:chExt cx="1247" cy="1624"/>
          </a:xfrm>
        </p:grpSpPr>
        <p:sp>
          <p:nvSpPr>
            <p:cNvPr id="8" name="椭圆 7"/>
            <p:cNvSpPr/>
            <p:nvPr/>
          </p:nvSpPr>
          <p:spPr>
            <a:xfrm>
              <a:off x="3427" y="3370"/>
              <a:ext cx="1247" cy="1247"/>
            </a:xfrm>
            <a:prstGeom prst="ellipse">
              <a:avLst/>
            </a:prstGeom>
            <a:gradFill>
              <a:gsLst>
                <a:gs pos="65000">
                  <a:srgbClr val="2BB6CD"/>
                </a:gs>
                <a:gs pos="100000">
                  <a:srgbClr val="365CD6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flipV="1">
              <a:off x="3850" y="4701"/>
              <a:ext cx="399" cy="293"/>
            </a:xfrm>
            <a:prstGeom prst="triangle">
              <a:avLst/>
            </a:prstGeom>
            <a:gradFill>
              <a:gsLst>
                <a:gs pos="100000">
                  <a:srgbClr val="365CD6"/>
                </a:gs>
                <a:gs pos="65000">
                  <a:srgbClr val="2BB6CD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17" name="圆角矩形 16"/>
          <p:cNvSpPr/>
          <p:nvPr/>
        </p:nvSpPr>
        <p:spPr>
          <a:xfrm>
            <a:off x="2649220" y="2824047"/>
            <a:ext cx="8640000" cy="1620000"/>
          </a:xfrm>
          <a:prstGeom prst="roundRect">
            <a:avLst>
              <a:gd name="adj" fmla="val 2782"/>
            </a:avLst>
          </a:prstGeom>
          <a:gradFill>
            <a:gsLst>
              <a:gs pos="100000">
                <a:srgbClr val="3D6AFD"/>
              </a:gs>
              <a:gs pos="0">
                <a:srgbClr val="3D6AFD"/>
              </a:gs>
              <a:gs pos="65000">
                <a:srgbClr val="2BB6CD">
                  <a:alpha val="85000"/>
                </a:srgbClr>
              </a:gs>
            </a:gsLst>
            <a:lin ang="18900000" scaled="0"/>
          </a:gra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941320" y="1501685"/>
            <a:ext cx="7347900" cy="102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利用</a:t>
            </a:r>
            <a:r>
              <a:rPr lang="en-US" altLang="zh-CN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语音合成和声音克隆技术，结合教育学原理和学习者需求；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设计并实现一个高效、自然、准确的教学声音处理软件；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提高教学效果、增强学习体验，并促进教育公平。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923771" y="1133385"/>
            <a:ext cx="1712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项目核心目标</a:t>
            </a:r>
          </a:p>
        </p:txBody>
      </p:sp>
      <p:grpSp>
        <p:nvGrpSpPr>
          <p:cNvPr id="18" name="组合 17"/>
          <p:cNvGrpSpPr/>
          <p:nvPr/>
        </p:nvGrpSpPr>
        <p:grpSpPr>
          <a:xfrm rot="-5400000">
            <a:off x="3029778" y="3113273"/>
            <a:ext cx="791845" cy="1031240"/>
            <a:chOff x="3427" y="3370"/>
            <a:chExt cx="1247" cy="1624"/>
          </a:xfrm>
        </p:grpSpPr>
        <p:sp>
          <p:nvSpPr>
            <p:cNvPr id="20" name="椭圆 19"/>
            <p:cNvSpPr/>
            <p:nvPr/>
          </p:nvSpPr>
          <p:spPr>
            <a:xfrm>
              <a:off x="3427" y="3370"/>
              <a:ext cx="1247" cy="1247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 flipV="1">
              <a:off x="3850" y="4701"/>
              <a:ext cx="399" cy="293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41" name="圆角矩形 40"/>
          <p:cNvSpPr/>
          <p:nvPr/>
        </p:nvSpPr>
        <p:spPr>
          <a:xfrm>
            <a:off x="2649220" y="4696893"/>
            <a:ext cx="8640000" cy="1620000"/>
          </a:xfrm>
          <a:prstGeom prst="roundRect">
            <a:avLst>
              <a:gd name="adj" fmla="val 278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0">
                  <a:srgbClr val="33DDF8"/>
                </a:gs>
              </a:gsLst>
              <a:lin ang="189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 rot="-5400000">
            <a:off x="2977513" y="5093171"/>
            <a:ext cx="791845" cy="1031240"/>
            <a:chOff x="3427" y="3370"/>
            <a:chExt cx="1247" cy="1624"/>
          </a:xfrm>
        </p:grpSpPr>
        <p:sp>
          <p:nvSpPr>
            <p:cNvPr id="44" name="椭圆 43"/>
            <p:cNvSpPr/>
            <p:nvPr/>
          </p:nvSpPr>
          <p:spPr>
            <a:xfrm>
              <a:off x="3427" y="3370"/>
              <a:ext cx="1247" cy="1247"/>
            </a:xfrm>
            <a:prstGeom prst="ellipse">
              <a:avLst/>
            </a:prstGeom>
            <a:gradFill>
              <a:gsLst>
                <a:gs pos="65000">
                  <a:srgbClr val="2BB6CD"/>
                </a:gs>
                <a:gs pos="100000">
                  <a:srgbClr val="365CD6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flipV="1">
              <a:off x="3850" y="4701"/>
              <a:ext cx="399" cy="293"/>
            </a:xfrm>
            <a:prstGeom prst="triangle">
              <a:avLst/>
            </a:prstGeom>
            <a:gradFill>
              <a:gsLst>
                <a:gs pos="100000">
                  <a:srgbClr val="365CD6"/>
                </a:gs>
                <a:gs pos="65000">
                  <a:srgbClr val="2BB6CD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3923771" y="2978555"/>
            <a:ext cx="2281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汉仪雅酷黑W" panose="02010600030101010101" charset="-122"/>
                <a:ea typeface="汉仪雅酷黑W" panose="02010600030101010101" charset="-122"/>
              </a:rPr>
              <a:t>项目基本功能目标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3941320" y="4880575"/>
            <a:ext cx="2067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项目需求与分析</a:t>
            </a:r>
          </a:p>
        </p:txBody>
      </p:sp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3" name="文本框 2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01</a:t>
              </a:r>
            </a:p>
          </p:txBody>
        </p:sp>
        <p:sp>
          <p:nvSpPr>
            <p:cNvPr id="2" name="椭圆 1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6" name="弧形 5">
            <a:extLst>
              <a:ext uri="{FF2B5EF4-FFF2-40B4-BE49-F238E27FC236}">
                <a16:creationId xmlns:a16="http://schemas.microsoft.com/office/drawing/2014/main" id="{8B7254ED-53E7-C6F6-262F-95A2761E22BE}"/>
              </a:ext>
            </a:extLst>
          </p:cNvPr>
          <p:cNvSpPr/>
          <p:nvPr/>
        </p:nvSpPr>
        <p:spPr>
          <a:xfrm rot="-5400000">
            <a:off x="725086" y="3274179"/>
            <a:ext cx="3822598" cy="854130"/>
          </a:xfrm>
          <a:prstGeom prst="arc">
            <a:avLst>
              <a:gd name="adj1" fmla="val 10828685"/>
              <a:gd name="adj2" fmla="val 123091"/>
            </a:avLst>
          </a:prstGeom>
          <a:ln w="57150"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3DE7E9B-9D1E-79E7-9C84-42727010FFAF}"/>
              </a:ext>
            </a:extLst>
          </p:cNvPr>
          <p:cNvGrpSpPr/>
          <p:nvPr/>
        </p:nvGrpSpPr>
        <p:grpSpPr>
          <a:xfrm>
            <a:off x="406873" y="2288575"/>
            <a:ext cx="2160000" cy="2592000"/>
            <a:chOff x="983614" y="2015190"/>
            <a:chExt cx="2520000" cy="3138770"/>
          </a:xfrm>
        </p:grpSpPr>
        <p:sp>
          <p:nvSpPr>
            <p:cNvPr id="27" name="椭圆 26"/>
            <p:cNvSpPr/>
            <p:nvPr/>
          </p:nvSpPr>
          <p:spPr>
            <a:xfrm>
              <a:off x="1523219" y="4820533"/>
              <a:ext cx="1456055" cy="268605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2BB6CD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108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pic>
          <p:nvPicPr>
            <p:cNvPr id="15" name="图片 14" descr="/Users/weiqingqing/Desktop/图片3.png图片3">
              <a:extLst>
                <a:ext uri="{FF2B5EF4-FFF2-40B4-BE49-F238E27FC236}">
                  <a16:creationId xmlns:a16="http://schemas.microsoft.com/office/drawing/2014/main" id="{8E44BF01-35E9-97F5-A9D8-EA24384A1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983614" y="2015190"/>
              <a:ext cx="2520000" cy="3138770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A6F32E51-BF8A-1092-851E-8FB1A9E7A353}"/>
              </a:ext>
            </a:extLst>
          </p:cNvPr>
          <p:cNvSpPr txBox="1"/>
          <p:nvPr/>
        </p:nvSpPr>
        <p:spPr>
          <a:xfrm>
            <a:off x="3956775" y="5241158"/>
            <a:ext cx="7347900" cy="102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数字化时代中，教育行业亟需通过技术创新提升教学效率和质量；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其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应用潜力巨大，但目前尚未完全满足多场景、多用途的需求；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在实际应用场景中，产业链相对分散，上下游产业支持相对独立。</a:t>
            </a:r>
            <a:endParaRPr lang="zh-CN" altLang="en-US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BE53886-ED4F-3D78-0AC8-840F1D958DB5}"/>
              </a:ext>
            </a:extLst>
          </p:cNvPr>
          <p:cNvSpPr txBox="1"/>
          <p:nvPr/>
        </p:nvSpPr>
        <p:spPr>
          <a:xfrm>
            <a:off x="3941318" y="3362496"/>
            <a:ext cx="7347901" cy="102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实现声音样本库功能：支持预设标准声音或录制生成个性化声音样本；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提供个性化语音讲解并支持可控多语种标准语言输出；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制作有声课件：上传小型教学课件，生成有声课件并支持下载。</a:t>
            </a:r>
          </a:p>
        </p:txBody>
      </p:sp>
      <p:pic>
        <p:nvPicPr>
          <p:cNvPr id="14" name="图片 13" descr="徽标&#10;&#10;AI 生成的内容可能不正确。">
            <a:extLst>
              <a:ext uri="{FF2B5EF4-FFF2-40B4-BE49-F238E27FC236}">
                <a16:creationId xmlns:a16="http://schemas.microsoft.com/office/drawing/2014/main" id="{E5104473-8C4D-CC95-F860-062101E927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6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4440" y="3701244"/>
            <a:ext cx="576000" cy="576000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99CC04E7-C2CA-4F59-A8DB-885D45296AB9}"/>
              </a:ext>
            </a:extLst>
          </p:cNvPr>
          <p:cNvGrpSpPr>
            <a:grpSpLocks noChangeAspect="1"/>
          </p:cNvGrpSpPr>
          <p:nvPr/>
        </p:nvGrpSpPr>
        <p:grpSpPr>
          <a:xfrm>
            <a:off x="11494779" y="341385"/>
            <a:ext cx="399822" cy="792000"/>
            <a:chOff x="17792" y="462"/>
            <a:chExt cx="680" cy="1347"/>
          </a:xfrm>
        </p:grpSpPr>
        <p:sp>
          <p:nvSpPr>
            <p:cNvPr id="21" name="燕尾形 70">
              <a:extLst>
                <a:ext uri="{FF2B5EF4-FFF2-40B4-BE49-F238E27FC236}">
                  <a16:creationId xmlns:a16="http://schemas.microsoft.com/office/drawing/2014/main" id="{487D28F8-418A-5133-67DA-78E0E45AE8A1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4" name="燕尾形 71">
              <a:extLst>
                <a:ext uri="{FF2B5EF4-FFF2-40B4-BE49-F238E27FC236}">
                  <a16:creationId xmlns:a16="http://schemas.microsoft.com/office/drawing/2014/main" id="{7DC3BE41-A198-2B6D-1CA7-AC241BF69325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5" name="燕尾形 72">
              <a:extLst>
                <a:ext uri="{FF2B5EF4-FFF2-40B4-BE49-F238E27FC236}">
                  <a16:creationId xmlns:a16="http://schemas.microsoft.com/office/drawing/2014/main" id="{B65FC9AF-10D9-7A17-844C-9879B1509266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29" name="图形 28" descr="头上的大脑 纯色填充">
            <a:extLst>
              <a:ext uri="{FF2B5EF4-FFF2-40B4-BE49-F238E27FC236}">
                <a16:creationId xmlns:a16="http://schemas.microsoft.com/office/drawing/2014/main" id="{C3C914B6-099B-1583-99F5-DD0342F2C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01661" y="1397774"/>
            <a:ext cx="648000" cy="648000"/>
          </a:xfrm>
          <a:prstGeom prst="rect">
            <a:avLst/>
          </a:prstGeom>
        </p:spPr>
      </p:pic>
      <p:pic>
        <p:nvPicPr>
          <p:cNvPr id="31" name="图形 30" descr="连接 纯色填充">
            <a:extLst>
              <a:ext uri="{FF2B5EF4-FFF2-40B4-BE49-F238E27FC236}">
                <a16:creationId xmlns:a16="http://schemas.microsoft.com/office/drawing/2014/main" id="{E94F9232-F8B9-E741-DFDC-0C589164DA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77831" y="3318141"/>
            <a:ext cx="648000" cy="648000"/>
          </a:xfrm>
          <a:prstGeom prst="rect">
            <a:avLst/>
          </a:prstGeom>
        </p:spPr>
      </p:pic>
      <p:pic>
        <p:nvPicPr>
          <p:cNvPr id="35" name="图形 34" descr="集体讨论 纯色填充">
            <a:extLst>
              <a:ext uri="{FF2B5EF4-FFF2-40B4-BE49-F238E27FC236}">
                <a16:creationId xmlns:a16="http://schemas.microsoft.com/office/drawing/2014/main" id="{629B04F3-7D45-E2BC-CA2C-2B8E68E583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35461" y="5233440"/>
            <a:ext cx="648000" cy="64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54000"/>
            <a:ext cx="4083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项目业务与盈利模式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316B693-A018-4B79-3A42-778D537BE720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40D16A1-8D10-0FF4-3E2F-47408ACCCFE7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6160ED73-2FB3-9E08-D0E8-8A7A008438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D17003F-8C87-9A08-DF87-5A56FC57B3CC}"/>
              </a:ext>
            </a:extLst>
          </p:cNvPr>
          <p:cNvGrpSpPr/>
          <p:nvPr/>
        </p:nvGrpSpPr>
        <p:grpSpPr>
          <a:xfrm>
            <a:off x="8581862" y="3876055"/>
            <a:ext cx="2880000" cy="2573061"/>
            <a:chOff x="5375251" y="-67953"/>
            <a:chExt cx="2880000" cy="2573061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pic>
          <p:nvPicPr>
            <p:cNvPr id="3" name="图片 2" descr="图形用户界面, 网站&#10;&#10;AI 生成的内容可能不正确。">
              <a:extLst>
                <a:ext uri="{FF2B5EF4-FFF2-40B4-BE49-F238E27FC236}">
                  <a16:creationId xmlns:a16="http://schemas.microsoft.com/office/drawing/2014/main" id="{BA9AF175-B129-8751-51FF-0DF7223736CA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75251" y="-67953"/>
              <a:ext cx="2880000" cy="216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B5664C9A-894D-00E5-6496-FC12BADF415F}"/>
                </a:ext>
              </a:extLst>
            </p:cNvPr>
            <p:cNvSpPr/>
            <p:nvPr/>
          </p:nvSpPr>
          <p:spPr>
            <a:xfrm>
              <a:off x="5380343" y="2136287"/>
              <a:ext cx="2869815" cy="360000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51032CB-09A7-B41A-8EA7-839C6C3FD95C}"/>
                </a:ext>
              </a:extLst>
            </p:cNvPr>
            <p:cNvSpPr txBox="1"/>
            <p:nvPr/>
          </p:nvSpPr>
          <p:spPr>
            <a:xfrm>
              <a:off x="5379993" y="2135776"/>
              <a:ext cx="28593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杭州市方志馆教育基地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2813CF1-8C8F-74E6-BAB0-0ACE6544881A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19" name="燕尾形 70">
              <a:extLst>
                <a:ext uri="{FF2B5EF4-FFF2-40B4-BE49-F238E27FC236}">
                  <a16:creationId xmlns:a16="http://schemas.microsoft.com/office/drawing/2014/main" id="{16D75212-941E-20F4-0CA8-261913AD57D3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0" name="燕尾形 71">
              <a:extLst>
                <a:ext uri="{FF2B5EF4-FFF2-40B4-BE49-F238E27FC236}">
                  <a16:creationId xmlns:a16="http://schemas.microsoft.com/office/drawing/2014/main" id="{35DE81BE-B5A8-2781-8CCA-7BC5B59FE99D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8" name="燕尾形 72">
              <a:extLst>
                <a:ext uri="{FF2B5EF4-FFF2-40B4-BE49-F238E27FC236}">
                  <a16:creationId xmlns:a16="http://schemas.microsoft.com/office/drawing/2014/main" id="{B67AF642-4E04-2051-7920-1BFF71C3B3B2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C7EBBF2F-6F5C-C0E6-2753-645E4DB2282A}"/>
              </a:ext>
            </a:extLst>
          </p:cNvPr>
          <p:cNvGrpSpPr/>
          <p:nvPr/>
        </p:nvGrpSpPr>
        <p:grpSpPr>
          <a:xfrm>
            <a:off x="1070055" y="1012450"/>
            <a:ext cx="3456350" cy="2588096"/>
            <a:chOff x="1070055" y="1012450"/>
            <a:chExt cx="3456350" cy="2588096"/>
          </a:xfrm>
        </p:grpSpPr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79D493E0-B280-2132-91F1-74F3B8C62BBB}"/>
                </a:ext>
              </a:extLst>
            </p:cNvPr>
            <p:cNvSpPr/>
            <p:nvPr/>
          </p:nvSpPr>
          <p:spPr>
            <a:xfrm>
              <a:off x="1070405" y="3240546"/>
              <a:ext cx="3456000" cy="360000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pic>
          <p:nvPicPr>
            <p:cNvPr id="30" name="图片 29" descr="图示&#10;&#10;AI 生成的内容可能不正确。">
              <a:extLst>
                <a:ext uri="{FF2B5EF4-FFF2-40B4-BE49-F238E27FC236}">
                  <a16:creationId xmlns:a16="http://schemas.microsoft.com/office/drawing/2014/main" id="{226A999A-2558-AFBF-6EB6-C4D17E4BF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70405" y="1012450"/>
              <a:ext cx="3456000" cy="216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glow rad="101600">
                <a:schemeClr val="accent5">
                  <a:satMod val="175000"/>
                  <a:alpha val="40000"/>
                </a:schemeClr>
              </a:glow>
              <a:reflection blurRad="12700" stA="38000" endPos="28000" dist="5000" dir="5400000" sy="-100000" algn="bl" rotWithShape="0"/>
            </a:effectLst>
          </p:spPr>
        </p:pic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79A39F8D-33A6-3907-287F-180AC2E6E433}"/>
                </a:ext>
              </a:extLst>
            </p:cNvPr>
            <p:cNvSpPr txBox="1"/>
            <p:nvPr/>
          </p:nvSpPr>
          <p:spPr>
            <a:xfrm>
              <a:off x="1070055" y="3226548"/>
              <a:ext cx="345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相关服务已集成入本校校园</a:t>
              </a:r>
              <a:r>
                <a:rPr lang="en-US" altLang="zh-CN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APP</a:t>
              </a:r>
              <a:endPara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5067299" y="1003284"/>
            <a:ext cx="6408000" cy="2643256"/>
            <a:chOff x="2705" y="4649"/>
            <a:chExt cx="3118" cy="4435"/>
          </a:xfrm>
        </p:grpSpPr>
        <p:sp>
          <p:nvSpPr>
            <p:cNvPr id="8" name="圆角矩形 7"/>
            <p:cNvSpPr/>
            <p:nvPr/>
          </p:nvSpPr>
          <p:spPr>
            <a:xfrm>
              <a:off x="2705" y="4650"/>
              <a:ext cx="3118" cy="4349"/>
            </a:xfrm>
            <a:prstGeom prst="roundRect">
              <a:avLst>
                <a:gd name="adj" fmla="val 2782"/>
              </a:avLst>
            </a:prstGeom>
            <a:noFill/>
            <a:ln w="22225"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  <a:noFill/>
                <a:ea typeface="汉仪正圆 55简" panose="00020600040101010101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705" y="4649"/>
              <a:ext cx="3118" cy="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项目可提供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内容分析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、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媒体合成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、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溯源查证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等三个方面的商业业务合作；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其中，就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『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内容分析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』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方面，团队已向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两所温州市级高中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进行推广；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『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媒体合成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』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方面，有声数字人课件制作服务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已并入我校校园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APP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中；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『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溯源查证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』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方面，已同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浙江省公安厅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和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浙江联通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相关部门进行演示。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在实际业务探索之中，我们也发现：随着各行业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数字化转型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和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业务价值创新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的提升需要，以</a:t>
              </a:r>
              <a:r>
                <a:rPr lang="en-US" altLang="zh-CN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AI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技术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赋能新质生产力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，实现各行业的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资源禀赋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也正成为着各行各业的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迫切需求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，从而“创造性转化，创新型发展”。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</p:txBody>
        </p:sp>
      </p:grpSp>
      <p:sp>
        <p:nvSpPr>
          <p:cNvPr id="47" name="圆角矩形 7">
            <a:extLst>
              <a:ext uri="{FF2B5EF4-FFF2-40B4-BE49-F238E27FC236}">
                <a16:creationId xmlns:a16="http://schemas.microsoft.com/office/drawing/2014/main" id="{1D417082-88D1-4539-4464-5C0351A5BB1B}"/>
              </a:ext>
            </a:extLst>
          </p:cNvPr>
          <p:cNvSpPr/>
          <p:nvPr/>
        </p:nvSpPr>
        <p:spPr>
          <a:xfrm>
            <a:off x="1081703" y="3855225"/>
            <a:ext cx="7056000" cy="2592000"/>
          </a:xfrm>
          <a:prstGeom prst="roundRect">
            <a:avLst>
              <a:gd name="adj" fmla="val 278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0">
                  <a:srgbClr val="33DDF8"/>
                </a:gs>
              </a:gsLst>
              <a:lin ang="189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66AEFE-323E-056C-AAA0-744EFA0348D1}"/>
              </a:ext>
            </a:extLst>
          </p:cNvPr>
          <p:cNvSpPr txBox="1"/>
          <p:nvPr/>
        </p:nvSpPr>
        <p:spPr>
          <a:xfrm>
            <a:off x="1242703" y="3824370"/>
            <a:ext cx="6768000" cy="2643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团队也就项目的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实际商业盈利方式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展开了充分调研：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我们的产品涵盖了音视频媒体的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上下游多方面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领域应用；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项目可进一步拆分为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【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谛听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· 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内容分析系统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】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【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摩耶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· 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媒体合成系统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】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【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白泽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· 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溯源查证系统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】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三大子业务部分；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前两者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是语音乃至音视频媒体领域应用的基本面，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而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后者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则为人工智能时代中的领域安全可控应用提供了充分保障；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团队提供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本地部署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云端</a:t>
            </a:r>
            <a:r>
              <a:rPr lang="en-US" altLang="zh-CN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API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调用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两种业务模式，满足行业内不同业务需要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pic>
        <p:nvPicPr>
          <p:cNvPr id="11" name="图形 10" descr="购物车 纯色填充">
            <a:extLst>
              <a:ext uri="{FF2B5EF4-FFF2-40B4-BE49-F238E27FC236}">
                <a16:creationId xmlns:a16="http://schemas.microsoft.com/office/drawing/2014/main" id="{5016FA7B-BC4A-70FC-2AF8-84736B9F62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87433" y="3921603"/>
            <a:ext cx="648000" cy="64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" b="135"/>
          <a:stretch>
            <a:fillRect/>
          </a:stretch>
        </p:blipFill>
        <p:spPr>
          <a:xfrm>
            <a:off x="-6000" y="-4011"/>
            <a:ext cx="12204000" cy="6866021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6000" y="5185"/>
            <a:ext cx="12204000" cy="6861600"/>
          </a:xfrm>
          <a:prstGeom prst="rect">
            <a:avLst/>
          </a:prstGeom>
          <a:gradFill>
            <a:gsLst>
              <a:gs pos="80000">
                <a:srgbClr val="030628">
                  <a:alpha val="50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808345" y="1487170"/>
            <a:ext cx="5942330" cy="4433570"/>
            <a:chOff x="8461" y="2113"/>
            <a:chExt cx="9775" cy="7315"/>
          </a:xfrm>
        </p:grpSpPr>
        <p:pic>
          <p:nvPicPr>
            <p:cNvPr id="162" name="图片 161" descr="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0439" y="2113"/>
              <a:ext cx="7797" cy="731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98" h="7503">
                  <a:moveTo>
                    <a:pt x="6932" y="5016"/>
                  </a:moveTo>
                  <a:lnTo>
                    <a:pt x="6794" y="7297"/>
                  </a:lnTo>
                  <a:lnTo>
                    <a:pt x="7798" y="6373"/>
                  </a:lnTo>
                  <a:lnTo>
                    <a:pt x="6932" y="5016"/>
                  </a:lnTo>
                  <a:close/>
                  <a:moveTo>
                    <a:pt x="0" y="0"/>
                  </a:moveTo>
                  <a:lnTo>
                    <a:pt x="7998" y="0"/>
                  </a:lnTo>
                  <a:lnTo>
                    <a:pt x="7998" y="7503"/>
                  </a:lnTo>
                  <a:lnTo>
                    <a:pt x="0" y="750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65" name="图片 164" descr="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461" y="3714"/>
              <a:ext cx="4896" cy="4895"/>
            </a:xfrm>
            <a:prstGeom prst="rect">
              <a:avLst/>
            </a:prstGeom>
          </p:spPr>
        </p:pic>
      </p:grpSp>
      <p:sp>
        <p:nvSpPr>
          <p:cNvPr id="133" name="文本框 132"/>
          <p:cNvSpPr txBox="1"/>
          <p:nvPr/>
        </p:nvSpPr>
        <p:spPr>
          <a:xfrm>
            <a:off x="747395" y="2985770"/>
            <a:ext cx="7378865" cy="831215"/>
          </a:xfrm>
          <a:prstGeom prst="rect">
            <a:avLst/>
          </a:prstGeom>
          <a:noFill/>
          <a:effectLst>
            <a:outerShdw blurRad="63500" sx="102000" sy="102000" algn="ctr" rotWithShape="0">
              <a:srgbClr val="33DDF8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承蒙关照，感谢聆听</a:t>
            </a:r>
            <a:endParaRPr lang="en-US" altLang="zh-CN" sz="4800" dirty="0">
              <a:ln>
                <a:noFill/>
              </a:ln>
              <a:solidFill>
                <a:schemeClr val="bg1"/>
              </a:solidFill>
              <a:effectLst>
                <a:outerShdw blurRad="127000" sx="101500" sy="101500" algn="ctr" rotWithShape="0">
                  <a:srgbClr val="33DDF8">
                    <a:alpha val="40000"/>
                  </a:srgbClr>
                </a:outerShdw>
              </a:effectLst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1595876" y="3966161"/>
            <a:ext cx="3699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声像科技 </a:t>
            </a:r>
            <a:r>
              <a:rPr lang="en-US" altLang="zh-CN" sz="2400" b="1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- </a:t>
            </a:r>
            <a:r>
              <a:rPr lang="en-US" altLang="zh-CN" sz="2400" b="1" dirty="0" err="1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SoundTech</a:t>
            </a:r>
            <a:endParaRPr lang="zh-CN" altLang="en-US" sz="2400" b="1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  <p:pic>
        <p:nvPicPr>
          <p:cNvPr id="3" name="图片 2" descr="徽标&#10;&#10;AI 生成的内容可能不正确。">
            <a:extLst>
              <a:ext uri="{FF2B5EF4-FFF2-40B4-BE49-F238E27FC236}">
                <a16:creationId xmlns:a16="http://schemas.microsoft.com/office/drawing/2014/main" id="{00143F51-F03D-A2EB-AF17-88746A5C72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687" y="3883769"/>
            <a:ext cx="576000" cy="576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E30D5A2-0177-EEC8-AB4F-1BFDF7CD5D0E}"/>
              </a:ext>
            </a:extLst>
          </p:cNvPr>
          <p:cNvSpPr txBox="1"/>
          <p:nvPr/>
        </p:nvSpPr>
        <p:spPr>
          <a:xfrm>
            <a:off x="561326" y="2374929"/>
            <a:ext cx="6035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【A02】AI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智能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·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学习搭子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【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数字马力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】</a:t>
            </a:r>
            <a:endParaRPr lang="zh-CN" altLang="en-US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0000" endA="300" endPos="50000" dist="60007" dir="5400000" sy="-100000" algn="bl" rotWithShape="0"/>
              </a:effectLst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6033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54000"/>
            <a:ext cx="3855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知识产权与引用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4" name="文本框 13"/>
            <p:cNvSpPr txBox="1"/>
            <p:nvPr/>
          </p:nvSpPr>
          <p:spPr>
            <a:xfrm>
              <a:off x="10598" y="2603"/>
              <a:ext cx="1501" cy="1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汉仪正圆 55简" panose="00020600040101010101" charset="-122"/>
                  <a:ea typeface="汉仪正圆 55简" panose="00020600040101010101" charset="-122"/>
                </a:rPr>
                <a:t>附</a:t>
              </a:r>
              <a:endParaRPr lang="en-US" altLang="zh-CN" sz="3200" b="1" dirty="0">
                <a:ln>
                  <a:noFill/>
                </a:ln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  <p:sp>
          <p:nvSpPr>
            <p:cNvPr id="15" name="椭圆 14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55C104C9-66BC-F1F9-3C9D-78A795CAE989}"/>
              </a:ext>
            </a:extLst>
          </p:cNvPr>
          <p:cNvGrpSpPr/>
          <p:nvPr/>
        </p:nvGrpSpPr>
        <p:grpSpPr>
          <a:xfrm>
            <a:off x="914115" y="3212415"/>
            <a:ext cx="10097145" cy="1728000"/>
            <a:chOff x="914115" y="3212415"/>
            <a:chExt cx="10097145" cy="1456286"/>
          </a:xfrm>
        </p:grpSpPr>
        <p:sp>
          <p:nvSpPr>
            <p:cNvPr id="36" name="圆角矩形 16">
              <a:extLst>
                <a:ext uri="{FF2B5EF4-FFF2-40B4-BE49-F238E27FC236}">
                  <a16:creationId xmlns:a16="http://schemas.microsoft.com/office/drawing/2014/main" id="{325AB4F7-AF17-FFEA-3C69-4412F545A602}"/>
                </a:ext>
              </a:extLst>
            </p:cNvPr>
            <p:cNvSpPr/>
            <p:nvPr/>
          </p:nvSpPr>
          <p:spPr>
            <a:xfrm>
              <a:off x="914115" y="3228701"/>
              <a:ext cx="10080000" cy="1440000"/>
            </a:xfrm>
            <a:prstGeom prst="roundRect">
              <a:avLst>
                <a:gd name="adj" fmla="val 2782"/>
              </a:avLst>
            </a:prstGeom>
            <a:gradFill>
              <a:gsLst>
                <a:gs pos="100000">
                  <a:srgbClr val="3D6AFD">
                    <a:alpha val="34000"/>
                  </a:srgbClr>
                </a:gs>
                <a:gs pos="0">
                  <a:srgbClr val="3D6AFD">
                    <a:alpha val="34000"/>
                  </a:srgbClr>
                </a:gs>
                <a:gs pos="65000">
                  <a:srgbClr val="2BB6CD">
                    <a:alpha val="34000"/>
                  </a:srgbClr>
                </a:gs>
              </a:gsLst>
              <a:lin ang="18900000" scaled="0"/>
            </a:gra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  <a:noFill/>
                <a:ea typeface="汉仪正圆 55简" panose="00020600040101010101" charset="-122"/>
              </a:endParaRPr>
            </a:p>
          </p:txBody>
        </p:sp>
        <p:sp>
          <p:nvSpPr>
            <p:cNvPr id="2" name="圆角矩形 15">
              <a:extLst>
                <a:ext uri="{FF2B5EF4-FFF2-40B4-BE49-F238E27FC236}">
                  <a16:creationId xmlns:a16="http://schemas.microsoft.com/office/drawing/2014/main" id="{15EBB6A1-095C-D10C-2743-867FE47EA959}"/>
                </a:ext>
              </a:extLst>
            </p:cNvPr>
            <p:cNvSpPr/>
            <p:nvPr/>
          </p:nvSpPr>
          <p:spPr>
            <a:xfrm>
              <a:off x="931260" y="3212415"/>
              <a:ext cx="10080000" cy="1440000"/>
            </a:xfrm>
            <a:prstGeom prst="roundRect">
              <a:avLst>
                <a:gd name="adj" fmla="val 2782"/>
              </a:avLst>
            </a:prstGeom>
            <a:noFill/>
            <a:ln w="22225"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  <a:noFill/>
                <a:ea typeface="汉仪正圆 55简" panose="00020600040101010101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8695BF28-24B2-C821-531B-8BB203958E4D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6" name="燕尾形 70">
              <a:extLst>
                <a:ext uri="{FF2B5EF4-FFF2-40B4-BE49-F238E27FC236}">
                  <a16:creationId xmlns:a16="http://schemas.microsoft.com/office/drawing/2014/main" id="{EDC067EB-B96A-DB2C-4367-6765D17314F5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71">
              <a:extLst>
                <a:ext uri="{FF2B5EF4-FFF2-40B4-BE49-F238E27FC236}">
                  <a16:creationId xmlns:a16="http://schemas.microsoft.com/office/drawing/2014/main" id="{AEA6AC54-2CC9-BE5E-95F2-B7F592BB58DB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0" name="燕尾形 72">
              <a:extLst>
                <a:ext uri="{FF2B5EF4-FFF2-40B4-BE49-F238E27FC236}">
                  <a16:creationId xmlns:a16="http://schemas.microsoft.com/office/drawing/2014/main" id="{B298FFB3-BA9E-E316-2214-806260B8568F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27" name="图片 26" descr="一些文字和图片的手机截图&#10;&#10;AI 生成的内容可能不正确。">
            <a:extLst>
              <a:ext uri="{FF2B5EF4-FFF2-40B4-BE49-F238E27FC236}">
                <a16:creationId xmlns:a16="http://schemas.microsoft.com/office/drawing/2014/main" id="{101140A3-F818-1C10-A8BC-28401BE3DB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1260" y="961623"/>
            <a:ext cx="1457034" cy="1980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29" name="图片 28" descr="文本, 信件&#10;&#10;AI 生成的内容可能不正确。">
            <a:extLst>
              <a:ext uri="{FF2B5EF4-FFF2-40B4-BE49-F238E27FC236}">
                <a16:creationId xmlns:a16="http://schemas.microsoft.com/office/drawing/2014/main" id="{31250FA1-9BDB-115E-DA63-3D99FD8CCB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3499" y="966463"/>
            <a:ext cx="1400286" cy="1980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32" name="图片 31" descr="文本, 信件&#10;&#10;AI 生成的内容可能不正确。">
            <a:extLst>
              <a:ext uri="{FF2B5EF4-FFF2-40B4-BE49-F238E27FC236}">
                <a16:creationId xmlns:a16="http://schemas.microsoft.com/office/drawing/2014/main" id="{FC2959D1-ECCF-50DC-D71C-9C599828A4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0689" y="980948"/>
            <a:ext cx="1401573" cy="1980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35" name="图片 34" descr="文本, 信件&#10;&#10;AI 生成的内容可能不正确。">
            <a:extLst>
              <a:ext uri="{FF2B5EF4-FFF2-40B4-BE49-F238E27FC236}">
                <a16:creationId xmlns:a16="http://schemas.microsoft.com/office/drawing/2014/main" id="{93E85AB7-2F83-95FB-5F6B-F1CC35280D0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214" y="980948"/>
            <a:ext cx="1400287" cy="1980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CA46B5BC-B0DC-E9CE-EF57-5A8608346787}"/>
              </a:ext>
            </a:extLst>
          </p:cNvPr>
          <p:cNvSpPr txBox="1"/>
          <p:nvPr/>
        </p:nvSpPr>
        <p:spPr>
          <a:xfrm>
            <a:off x="911332" y="3256752"/>
            <a:ext cx="10080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sz="1600" b="1" dirty="0">
                <a:solidFill>
                  <a:schemeClr val="bg1"/>
                </a:solidFill>
              </a:rPr>
              <a:t> ⇲ 发明专利（</a:t>
            </a:r>
            <a:r>
              <a:rPr lang="en-US" altLang="zh-CN" sz="1600" b="1" dirty="0">
                <a:solidFill>
                  <a:schemeClr val="bg1"/>
                </a:solidFill>
              </a:rPr>
              <a:t>3</a:t>
            </a:r>
            <a:r>
              <a:rPr lang="zh-CN" altLang="en-US" sz="1600" b="1" dirty="0">
                <a:solidFill>
                  <a:schemeClr val="bg1"/>
                </a:solidFill>
              </a:rPr>
              <a:t>项） </a:t>
            </a:r>
            <a:r>
              <a:rPr lang="en-US" altLang="zh-CN" sz="1600" b="1" dirty="0">
                <a:solidFill>
                  <a:schemeClr val="bg1"/>
                </a:solidFill>
              </a:rPr>
              <a:t>| </a:t>
            </a:r>
            <a:r>
              <a:rPr lang="zh-CN" altLang="en-US" sz="1600" b="1" dirty="0">
                <a:solidFill>
                  <a:schemeClr val="bg1"/>
                </a:solidFill>
              </a:rPr>
              <a:t>软件著作权（</a:t>
            </a:r>
            <a:r>
              <a:rPr lang="en-US" altLang="zh-CN" sz="1600" b="1" dirty="0">
                <a:solidFill>
                  <a:schemeClr val="bg1"/>
                </a:solidFill>
              </a:rPr>
              <a:t>1</a:t>
            </a:r>
            <a:r>
              <a:rPr lang="zh-CN" altLang="en-US" sz="1600" b="1" dirty="0">
                <a:solidFill>
                  <a:schemeClr val="bg1"/>
                </a:solidFill>
              </a:rPr>
              <a:t>项）</a:t>
            </a:r>
            <a:r>
              <a:rPr lang="en-US" altLang="zh-CN" sz="1600" b="1" dirty="0">
                <a:solidFill>
                  <a:schemeClr val="bg1"/>
                </a:solidFill>
              </a:rPr>
              <a:t>| </a:t>
            </a:r>
            <a:r>
              <a:rPr lang="zh-CN" altLang="en-US" sz="1600" b="1" dirty="0">
                <a:solidFill>
                  <a:schemeClr val="bg1"/>
                </a:solidFill>
              </a:rPr>
              <a:t>产品合作试用（</a:t>
            </a:r>
            <a:r>
              <a:rPr lang="en-US" altLang="zh-CN" sz="1600" b="1" dirty="0">
                <a:solidFill>
                  <a:schemeClr val="bg1"/>
                </a:solidFill>
              </a:rPr>
              <a:t>2</a:t>
            </a:r>
            <a:r>
              <a:rPr lang="zh-CN" altLang="en-US" sz="1600" b="1" dirty="0">
                <a:solidFill>
                  <a:schemeClr val="bg1"/>
                </a:solidFill>
              </a:rPr>
              <a:t>家）：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sz="1600" b="1" dirty="0">
                <a:solidFill>
                  <a:schemeClr val="bg1"/>
                </a:solidFill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</a:rPr>
              <a:t>一种基于离散余弦引导与动态特征选择的人脸伪造检测</a:t>
            </a:r>
            <a:r>
              <a:rPr lang="en-US" altLang="zh-CN" sz="1600" b="1" dirty="0">
                <a:solidFill>
                  <a:schemeClr val="bg1"/>
                </a:solidFill>
              </a:rPr>
              <a:t>Transformer</a:t>
            </a:r>
            <a:r>
              <a:rPr lang="zh-CN" altLang="en-US" sz="1600" b="1" dirty="0">
                <a:solidFill>
                  <a:schemeClr val="bg1"/>
                </a:solidFill>
              </a:rPr>
              <a:t>方法</a:t>
            </a:r>
            <a:r>
              <a:rPr lang="en-US" altLang="zh-CN" sz="1600" b="1" dirty="0">
                <a:solidFill>
                  <a:schemeClr val="bg1"/>
                </a:solidFill>
              </a:rPr>
              <a:t>》	|    </a:t>
            </a:r>
            <a:r>
              <a:rPr lang="zh-CN" altLang="en-US" sz="1600" b="1" dirty="0">
                <a:solidFill>
                  <a:schemeClr val="bg1"/>
                </a:solidFill>
              </a:rPr>
              <a:t>申请号：</a:t>
            </a:r>
            <a:r>
              <a:rPr lang="en-US" altLang="zh-CN" sz="1600" b="1" dirty="0">
                <a:solidFill>
                  <a:schemeClr val="bg1"/>
                </a:solidFill>
              </a:rPr>
              <a:t>2024107720469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sz="1600" b="1" dirty="0">
                <a:solidFill>
                  <a:schemeClr val="bg1"/>
                </a:solidFill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</a:rPr>
              <a:t>一种基于混合注意力特征融合交互的文档类图像篡改检测方法</a:t>
            </a:r>
            <a:r>
              <a:rPr lang="en-US" altLang="zh-CN" sz="1600" b="1" dirty="0">
                <a:solidFill>
                  <a:schemeClr val="bg1"/>
                </a:solidFill>
              </a:rPr>
              <a:t>》		|    </a:t>
            </a:r>
            <a:r>
              <a:rPr lang="zh-CN" altLang="en-US" sz="1600" b="1" dirty="0">
                <a:solidFill>
                  <a:schemeClr val="bg1"/>
                </a:solidFill>
              </a:rPr>
              <a:t>申请号：</a:t>
            </a:r>
            <a:r>
              <a:rPr lang="en-US" altLang="zh-CN" sz="1600" b="1" dirty="0">
                <a:solidFill>
                  <a:schemeClr val="bg1"/>
                </a:solidFill>
              </a:rPr>
              <a:t>2024107794513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sz="1600" b="1" dirty="0">
                <a:solidFill>
                  <a:schemeClr val="bg1"/>
                </a:solidFill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</a:rPr>
              <a:t>一种对比学习驱动的跨模态深度伪造识别方法</a:t>
            </a:r>
            <a:r>
              <a:rPr lang="en-US" altLang="zh-CN" sz="1600" b="1" dirty="0">
                <a:solidFill>
                  <a:schemeClr val="bg1"/>
                </a:solidFill>
              </a:rPr>
              <a:t>》				|    </a:t>
            </a:r>
            <a:r>
              <a:rPr lang="zh-CN" altLang="en-US" sz="1600" b="1" dirty="0">
                <a:solidFill>
                  <a:schemeClr val="bg1"/>
                </a:solidFill>
              </a:rPr>
              <a:t>申请号：</a:t>
            </a:r>
            <a:r>
              <a:rPr lang="en-US" altLang="zh-CN" sz="1600" b="1" dirty="0">
                <a:solidFill>
                  <a:schemeClr val="bg1"/>
                </a:solidFill>
              </a:rPr>
              <a:t>2024111311949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sz="1600" b="1" dirty="0">
                <a:solidFill>
                  <a:schemeClr val="bg1"/>
                </a:solidFill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</a:rPr>
              <a:t>微尘见影</a:t>
            </a:r>
            <a:r>
              <a:rPr lang="en-US" altLang="zh-CN" sz="1600" b="1" dirty="0">
                <a:solidFill>
                  <a:schemeClr val="bg1"/>
                </a:solidFill>
              </a:rPr>
              <a:t>-</a:t>
            </a:r>
            <a:r>
              <a:rPr lang="zh-CN" altLang="en-US" sz="1600" b="1" dirty="0">
                <a:solidFill>
                  <a:schemeClr val="bg1"/>
                </a:solidFill>
              </a:rPr>
              <a:t>实时消息通讯软件</a:t>
            </a:r>
            <a:r>
              <a:rPr lang="en-US" altLang="zh-CN" sz="1600" b="1" dirty="0">
                <a:solidFill>
                  <a:schemeClr val="bg1"/>
                </a:solidFill>
              </a:rPr>
              <a:t>[</a:t>
            </a:r>
            <a:r>
              <a:rPr lang="zh-CN" altLang="en-US" sz="1600" b="1" dirty="0">
                <a:solidFill>
                  <a:schemeClr val="bg1"/>
                </a:solidFill>
              </a:rPr>
              <a:t>简称：微尘见影</a:t>
            </a:r>
            <a:r>
              <a:rPr lang="en-US" altLang="zh-CN" sz="1600" b="1" dirty="0">
                <a:solidFill>
                  <a:schemeClr val="bg1"/>
                </a:solidFill>
              </a:rPr>
              <a:t>]V1.0》		   |     </a:t>
            </a:r>
            <a:r>
              <a:rPr lang="zh-CN" altLang="en-US" sz="1600" b="1" dirty="0">
                <a:solidFill>
                  <a:schemeClr val="bg1"/>
                </a:solidFill>
              </a:rPr>
              <a:t>证书号： 软著登字第</a:t>
            </a:r>
            <a:r>
              <a:rPr lang="en-US" altLang="zh-CN" sz="1600" b="1" dirty="0">
                <a:solidFill>
                  <a:schemeClr val="bg1"/>
                </a:solidFill>
              </a:rPr>
              <a:t>15130715</a:t>
            </a:r>
            <a:r>
              <a:rPr lang="zh-CN" altLang="en-US" sz="1600" b="1" dirty="0">
                <a:solidFill>
                  <a:schemeClr val="bg1"/>
                </a:solidFill>
              </a:rPr>
              <a:t>号 </a:t>
            </a:r>
            <a:endParaRPr lang="en-US" altLang="zh-CN" sz="1600" b="1" dirty="0">
              <a:solidFill>
                <a:schemeClr val="bg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7B9E6A9-9945-C01C-30BF-1FF3147D4B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1706" y="947592"/>
            <a:ext cx="1487085" cy="198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54EFCB0-BF07-6A1D-A7D6-C2093645154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5769" y="961623"/>
            <a:ext cx="1485000" cy="1980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19" name="任意多边形 51">
            <a:extLst>
              <a:ext uri="{FF2B5EF4-FFF2-40B4-BE49-F238E27FC236}">
                <a16:creationId xmlns:a16="http://schemas.microsoft.com/office/drawing/2014/main" id="{FE90F202-908A-971A-67FF-364EF0C3C46E}"/>
              </a:ext>
            </a:extLst>
          </p:cNvPr>
          <p:cNvSpPr>
            <a:spLocks noChangeAspect="1"/>
          </p:cNvSpPr>
          <p:nvPr/>
        </p:nvSpPr>
        <p:spPr>
          <a:xfrm>
            <a:off x="10606363" y="2923984"/>
            <a:ext cx="699770" cy="612140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09" h="970">
                <a:moveTo>
                  <a:pt x="0" y="317"/>
                </a:moveTo>
                <a:cubicBezTo>
                  <a:pt x="0" y="297"/>
                  <a:pt x="16" y="280"/>
                  <a:pt x="37" y="280"/>
                </a:cubicBezTo>
                <a:cubicBezTo>
                  <a:pt x="57" y="280"/>
                  <a:pt x="74" y="297"/>
                  <a:pt x="74" y="317"/>
                </a:cubicBezTo>
                <a:lnTo>
                  <a:pt x="74" y="527"/>
                </a:lnTo>
                <a:cubicBezTo>
                  <a:pt x="74" y="547"/>
                  <a:pt x="57" y="564"/>
                  <a:pt x="37" y="564"/>
                </a:cubicBezTo>
                <a:cubicBezTo>
                  <a:pt x="16" y="564"/>
                  <a:pt x="0" y="547"/>
                  <a:pt x="0" y="527"/>
                </a:cubicBezTo>
                <a:lnTo>
                  <a:pt x="0" y="317"/>
                </a:lnTo>
                <a:close/>
                <a:moveTo>
                  <a:pt x="1035" y="317"/>
                </a:moveTo>
                <a:cubicBezTo>
                  <a:pt x="1035" y="297"/>
                  <a:pt x="1051" y="280"/>
                  <a:pt x="1072" y="280"/>
                </a:cubicBezTo>
                <a:cubicBezTo>
                  <a:pt x="1092" y="280"/>
                  <a:pt x="1109" y="297"/>
                  <a:pt x="1109" y="317"/>
                </a:cubicBezTo>
                <a:lnTo>
                  <a:pt x="1109" y="527"/>
                </a:lnTo>
                <a:cubicBezTo>
                  <a:pt x="1109" y="547"/>
                  <a:pt x="1092" y="564"/>
                  <a:pt x="1072" y="564"/>
                </a:cubicBezTo>
                <a:cubicBezTo>
                  <a:pt x="1051" y="564"/>
                  <a:pt x="1035" y="547"/>
                  <a:pt x="1035" y="527"/>
                </a:cubicBezTo>
                <a:lnTo>
                  <a:pt x="1035" y="317"/>
                </a:lnTo>
                <a:close/>
                <a:moveTo>
                  <a:pt x="102" y="260"/>
                </a:moveTo>
                <a:cubicBezTo>
                  <a:pt x="101" y="239"/>
                  <a:pt x="122" y="223"/>
                  <a:pt x="139" y="223"/>
                </a:cubicBezTo>
                <a:cubicBezTo>
                  <a:pt x="160" y="222"/>
                  <a:pt x="177" y="243"/>
                  <a:pt x="176" y="260"/>
                </a:cubicBezTo>
                <a:lnTo>
                  <a:pt x="176" y="583"/>
                </a:lnTo>
                <a:cubicBezTo>
                  <a:pt x="177" y="604"/>
                  <a:pt x="156" y="621"/>
                  <a:pt x="139" y="620"/>
                </a:cubicBezTo>
                <a:cubicBezTo>
                  <a:pt x="118" y="621"/>
                  <a:pt x="101" y="601"/>
                  <a:pt x="102" y="583"/>
                </a:cubicBezTo>
                <a:lnTo>
                  <a:pt x="102" y="260"/>
                </a:lnTo>
                <a:close/>
                <a:moveTo>
                  <a:pt x="925" y="260"/>
                </a:moveTo>
                <a:cubicBezTo>
                  <a:pt x="924" y="239"/>
                  <a:pt x="945" y="223"/>
                  <a:pt x="962" y="223"/>
                </a:cubicBezTo>
                <a:cubicBezTo>
                  <a:pt x="983" y="222"/>
                  <a:pt x="1000" y="243"/>
                  <a:pt x="999" y="260"/>
                </a:cubicBezTo>
                <a:lnTo>
                  <a:pt x="999" y="583"/>
                </a:lnTo>
                <a:cubicBezTo>
                  <a:pt x="1000" y="604"/>
                  <a:pt x="979" y="621"/>
                  <a:pt x="962" y="620"/>
                </a:cubicBezTo>
                <a:cubicBezTo>
                  <a:pt x="941" y="621"/>
                  <a:pt x="924" y="601"/>
                  <a:pt x="925" y="583"/>
                </a:cubicBezTo>
                <a:lnTo>
                  <a:pt x="925" y="260"/>
                </a:lnTo>
                <a:close/>
                <a:moveTo>
                  <a:pt x="651" y="706"/>
                </a:moveTo>
                <a:lnTo>
                  <a:pt x="651" y="800"/>
                </a:lnTo>
                <a:lnTo>
                  <a:pt x="918" y="800"/>
                </a:lnTo>
                <a:lnTo>
                  <a:pt x="920" y="800"/>
                </a:lnTo>
                <a:cubicBezTo>
                  <a:pt x="935" y="799"/>
                  <a:pt x="947" y="818"/>
                  <a:pt x="946" y="827"/>
                </a:cubicBezTo>
                <a:lnTo>
                  <a:pt x="946" y="828"/>
                </a:lnTo>
                <a:lnTo>
                  <a:pt x="946" y="942"/>
                </a:lnTo>
                <a:lnTo>
                  <a:pt x="946" y="943"/>
                </a:lnTo>
                <a:cubicBezTo>
                  <a:pt x="947" y="959"/>
                  <a:pt x="929" y="971"/>
                  <a:pt x="919" y="970"/>
                </a:cubicBezTo>
                <a:lnTo>
                  <a:pt x="918" y="970"/>
                </a:lnTo>
                <a:lnTo>
                  <a:pt x="192" y="970"/>
                </a:lnTo>
                <a:lnTo>
                  <a:pt x="190" y="970"/>
                </a:lnTo>
                <a:cubicBezTo>
                  <a:pt x="175" y="971"/>
                  <a:pt x="163" y="952"/>
                  <a:pt x="163" y="943"/>
                </a:cubicBezTo>
                <a:lnTo>
                  <a:pt x="163" y="942"/>
                </a:lnTo>
                <a:lnTo>
                  <a:pt x="163" y="828"/>
                </a:lnTo>
                <a:lnTo>
                  <a:pt x="163" y="827"/>
                </a:lnTo>
                <a:cubicBezTo>
                  <a:pt x="163" y="811"/>
                  <a:pt x="181" y="799"/>
                  <a:pt x="190" y="800"/>
                </a:cubicBezTo>
                <a:lnTo>
                  <a:pt x="192" y="800"/>
                </a:lnTo>
                <a:lnTo>
                  <a:pt x="458" y="800"/>
                </a:lnTo>
                <a:lnTo>
                  <a:pt x="458" y="706"/>
                </a:lnTo>
                <a:lnTo>
                  <a:pt x="259" y="706"/>
                </a:lnTo>
                <a:lnTo>
                  <a:pt x="258" y="706"/>
                </a:lnTo>
                <a:lnTo>
                  <a:pt x="257" y="706"/>
                </a:lnTo>
                <a:cubicBezTo>
                  <a:pt x="249" y="706"/>
                  <a:pt x="239" y="699"/>
                  <a:pt x="239" y="699"/>
                </a:cubicBezTo>
                <a:lnTo>
                  <a:pt x="239" y="699"/>
                </a:lnTo>
                <a:lnTo>
                  <a:pt x="239" y="699"/>
                </a:lnTo>
                <a:lnTo>
                  <a:pt x="237" y="698"/>
                </a:lnTo>
                <a:cubicBezTo>
                  <a:pt x="230" y="697"/>
                  <a:pt x="226" y="685"/>
                  <a:pt x="226" y="685"/>
                </a:cubicBezTo>
                <a:lnTo>
                  <a:pt x="226" y="683"/>
                </a:lnTo>
                <a:lnTo>
                  <a:pt x="226" y="682"/>
                </a:lnTo>
                <a:lnTo>
                  <a:pt x="226" y="148"/>
                </a:lnTo>
                <a:lnTo>
                  <a:pt x="226" y="147"/>
                </a:lnTo>
                <a:lnTo>
                  <a:pt x="226" y="145"/>
                </a:lnTo>
                <a:lnTo>
                  <a:pt x="227" y="143"/>
                </a:lnTo>
                <a:lnTo>
                  <a:pt x="227" y="141"/>
                </a:lnTo>
                <a:cubicBezTo>
                  <a:pt x="231" y="135"/>
                  <a:pt x="240" y="132"/>
                  <a:pt x="239" y="132"/>
                </a:cubicBezTo>
                <a:lnTo>
                  <a:pt x="239" y="132"/>
                </a:lnTo>
                <a:lnTo>
                  <a:pt x="241" y="132"/>
                </a:lnTo>
                <a:lnTo>
                  <a:pt x="242" y="132"/>
                </a:lnTo>
                <a:lnTo>
                  <a:pt x="251" y="132"/>
                </a:lnTo>
                <a:cubicBezTo>
                  <a:pt x="253" y="131"/>
                  <a:pt x="259" y="131"/>
                  <a:pt x="258" y="131"/>
                </a:cubicBezTo>
                <a:lnTo>
                  <a:pt x="259" y="131"/>
                </a:lnTo>
                <a:lnTo>
                  <a:pt x="422" y="131"/>
                </a:lnTo>
                <a:lnTo>
                  <a:pt x="422" y="33"/>
                </a:lnTo>
                <a:lnTo>
                  <a:pt x="422" y="31"/>
                </a:lnTo>
                <a:lnTo>
                  <a:pt x="421" y="30"/>
                </a:lnTo>
                <a:lnTo>
                  <a:pt x="421" y="28"/>
                </a:lnTo>
                <a:cubicBezTo>
                  <a:pt x="421" y="12"/>
                  <a:pt x="446" y="-1"/>
                  <a:pt x="448" y="0"/>
                </a:cubicBezTo>
                <a:lnTo>
                  <a:pt x="449" y="0"/>
                </a:lnTo>
                <a:lnTo>
                  <a:pt x="451" y="0"/>
                </a:lnTo>
                <a:lnTo>
                  <a:pt x="452" y="0"/>
                </a:lnTo>
                <a:lnTo>
                  <a:pt x="453" y="0"/>
                </a:lnTo>
                <a:lnTo>
                  <a:pt x="656" y="0"/>
                </a:lnTo>
                <a:lnTo>
                  <a:pt x="658" y="0"/>
                </a:lnTo>
                <a:lnTo>
                  <a:pt x="660" y="0"/>
                </a:lnTo>
                <a:lnTo>
                  <a:pt x="661" y="0"/>
                </a:lnTo>
                <a:cubicBezTo>
                  <a:pt x="677" y="0"/>
                  <a:pt x="689" y="25"/>
                  <a:pt x="688" y="28"/>
                </a:cubicBezTo>
                <a:lnTo>
                  <a:pt x="688" y="28"/>
                </a:lnTo>
                <a:lnTo>
                  <a:pt x="688" y="30"/>
                </a:lnTo>
                <a:lnTo>
                  <a:pt x="688" y="32"/>
                </a:lnTo>
                <a:lnTo>
                  <a:pt x="688" y="33"/>
                </a:lnTo>
                <a:lnTo>
                  <a:pt x="688" y="131"/>
                </a:lnTo>
                <a:lnTo>
                  <a:pt x="851" y="131"/>
                </a:lnTo>
                <a:lnTo>
                  <a:pt x="853" y="131"/>
                </a:lnTo>
                <a:lnTo>
                  <a:pt x="854" y="131"/>
                </a:lnTo>
                <a:cubicBezTo>
                  <a:pt x="871" y="130"/>
                  <a:pt x="884" y="153"/>
                  <a:pt x="883" y="160"/>
                </a:cubicBezTo>
                <a:lnTo>
                  <a:pt x="883" y="162"/>
                </a:lnTo>
                <a:lnTo>
                  <a:pt x="883" y="163"/>
                </a:lnTo>
                <a:lnTo>
                  <a:pt x="883" y="399"/>
                </a:lnTo>
                <a:lnTo>
                  <a:pt x="884" y="399"/>
                </a:lnTo>
                <a:lnTo>
                  <a:pt x="884" y="682"/>
                </a:lnTo>
                <a:lnTo>
                  <a:pt x="884" y="684"/>
                </a:lnTo>
                <a:lnTo>
                  <a:pt x="884" y="686"/>
                </a:lnTo>
                <a:lnTo>
                  <a:pt x="883" y="688"/>
                </a:lnTo>
                <a:lnTo>
                  <a:pt x="883" y="689"/>
                </a:lnTo>
                <a:cubicBezTo>
                  <a:pt x="880" y="695"/>
                  <a:pt x="871" y="699"/>
                  <a:pt x="872" y="698"/>
                </a:cubicBezTo>
                <a:lnTo>
                  <a:pt x="871" y="698"/>
                </a:lnTo>
                <a:cubicBezTo>
                  <a:pt x="870" y="702"/>
                  <a:pt x="855" y="706"/>
                  <a:pt x="854" y="706"/>
                </a:cubicBezTo>
                <a:lnTo>
                  <a:pt x="853" y="706"/>
                </a:lnTo>
                <a:lnTo>
                  <a:pt x="852" y="706"/>
                </a:lnTo>
                <a:lnTo>
                  <a:pt x="851" y="706"/>
                </a:lnTo>
                <a:lnTo>
                  <a:pt x="651" y="706"/>
                </a:lnTo>
                <a:close/>
                <a:moveTo>
                  <a:pt x="631" y="131"/>
                </a:moveTo>
                <a:lnTo>
                  <a:pt x="631" y="78"/>
                </a:lnTo>
                <a:lnTo>
                  <a:pt x="631" y="77"/>
                </a:lnTo>
                <a:lnTo>
                  <a:pt x="631" y="75"/>
                </a:lnTo>
                <a:cubicBezTo>
                  <a:pt x="632" y="61"/>
                  <a:pt x="611" y="51"/>
                  <a:pt x="610" y="52"/>
                </a:cubicBezTo>
                <a:lnTo>
                  <a:pt x="609" y="52"/>
                </a:lnTo>
                <a:lnTo>
                  <a:pt x="607" y="52"/>
                </a:lnTo>
                <a:lnTo>
                  <a:pt x="606" y="52"/>
                </a:lnTo>
                <a:lnTo>
                  <a:pt x="504" y="52"/>
                </a:lnTo>
                <a:lnTo>
                  <a:pt x="502" y="52"/>
                </a:lnTo>
                <a:lnTo>
                  <a:pt x="501" y="52"/>
                </a:lnTo>
                <a:cubicBezTo>
                  <a:pt x="488" y="51"/>
                  <a:pt x="478" y="73"/>
                  <a:pt x="478" y="74"/>
                </a:cubicBezTo>
                <a:lnTo>
                  <a:pt x="478" y="75"/>
                </a:lnTo>
                <a:lnTo>
                  <a:pt x="479" y="77"/>
                </a:lnTo>
                <a:lnTo>
                  <a:pt x="479" y="78"/>
                </a:lnTo>
                <a:lnTo>
                  <a:pt x="479" y="131"/>
                </a:lnTo>
                <a:lnTo>
                  <a:pt x="631" y="131"/>
                </a:lnTo>
                <a:close/>
                <a:moveTo>
                  <a:pt x="367" y="398"/>
                </a:moveTo>
                <a:lnTo>
                  <a:pt x="367" y="396"/>
                </a:lnTo>
                <a:lnTo>
                  <a:pt x="367" y="394"/>
                </a:lnTo>
                <a:cubicBezTo>
                  <a:pt x="366" y="356"/>
                  <a:pt x="407" y="326"/>
                  <a:pt x="435" y="327"/>
                </a:cubicBezTo>
                <a:lnTo>
                  <a:pt x="436" y="327"/>
                </a:lnTo>
                <a:lnTo>
                  <a:pt x="438" y="327"/>
                </a:lnTo>
                <a:lnTo>
                  <a:pt x="440" y="327"/>
                </a:lnTo>
                <a:lnTo>
                  <a:pt x="442" y="327"/>
                </a:lnTo>
                <a:cubicBezTo>
                  <a:pt x="480" y="326"/>
                  <a:pt x="510" y="368"/>
                  <a:pt x="509" y="395"/>
                </a:cubicBezTo>
                <a:lnTo>
                  <a:pt x="509" y="396"/>
                </a:lnTo>
                <a:lnTo>
                  <a:pt x="509" y="398"/>
                </a:lnTo>
                <a:lnTo>
                  <a:pt x="509" y="400"/>
                </a:lnTo>
                <a:lnTo>
                  <a:pt x="509" y="402"/>
                </a:lnTo>
                <a:cubicBezTo>
                  <a:pt x="510" y="440"/>
                  <a:pt x="468" y="470"/>
                  <a:pt x="441" y="469"/>
                </a:cubicBezTo>
                <a:lnTo>
                  <a:pt x="440" y="469"/>
                </a:lnTo>
                <a:lnTo>
                  <a:pt x="438" y="469"/>
                </a:lnTo>
                <a:lnTo>
                  <a:pt x="436" y="469"/>
                </a:lnTo>
                <a:lnTo>
                  <a:pt x="434" y="469"/>
                </a:lnTo>
                <a:cubicBezTo>
                  <a:pt x="396" y="470"/>
                  <a:pt x="366" y="429"/>
                  <a:pt x="367" y="401"/>
                </a:cubicBezTo>
                <a:lnTo>
                  <a:pt x="367" y="400"/>
                </a:lnTo>
                <a:lnTo>
                  <a:pt x="367" y="398"/>
                </a:lnTo>
                <a:close/>
                <a:moveTo>
                  <a:pt x="600" y="398"/>
                </a:moveTo>
                <a:lnTo>
                  <a:pt x="600" y="396"/>
                </a:lnTo>
                <a:lnTo>
                  <a:pt x="600" y="394"/>
                </a:lnTo>
                <a:cubicBezTo>
                  <a:pt x="599" y="356"/>
                  <a:pt x="640" y="326"/>
                  <a:pt x="668" y="327"/>
                </a:cubicBezTo>
                <a:lnTo>
                  <a:pt x="669" y="327"/>
                </a:lnTo>
                <a:lnTo>
                  <a:pt x="671" y="327"/>
                </a:lnTo>
                <a:lnTo>
                  <a:pt x="673" y="327"/>
                </a:lnTo>
                <a:lnTo>
                  <a:pt x="675" y="327"/>
                </a:lnTo>
                <a:cubicBezTo>
                  <a:pt x="713" y="326"/>
                  <a:pt x="743" y="368"/>
                  <a:pt x="742" y="395"/>
                </a:cubicBezTo>
                <a:lnTo>
                  <a:pt x="742" y="396"/>
                </a:lnTo>
                <a:lnTo>
                  <a:pt x="742" y="398"/>
                </a:lnTo>
                <a:lnTo>
                  <a:pt x="742" y="400"/>
                </a:lnTo>
                <a:lnTo>
                  <a:pt x="742" y="402"/>
                </a:lnTo>
                <a:cubicBezTo>
                  <a:pt x="743" y="440"/>
                  <a:pt x="701" y="470"/>
                  <a:pt x="674" y="469"/>
                </a:cubicBezTo>
                <a:lnTo>
                  <a:pt x="673" y="469"/>
                </a:lnTo>
                <a:lnTo>
                  <a:pt x="671" y="469"/>
                </a:lnTo>
                <a:lnTo>
                  <a:pt x="669" y="469"/>
                </a:lnTo>
                <a:lnTo>
                  <a:pt x="667" y="469"/>
                </a:lnTo>
                <a:cubicBezTo>
                  <a:pt x="629" y="470"/>
                  <a:pt x="599" y="429"/>
                  <a:pt x="600" y="401"/>
                </a:cubicBezTo>
                <a:lnTo>
                  <a:pt x="600" y="400"/>
                </a:lnTo>
                <a:lnTo>
                  <a:pt x="600" y="398"/>
                </a:lnTo>
                <a:close/>
              </a:path>
            </a:pathLst>
          </a:custGeom>
          <a:gradFill>
            <a:gsLst>
              <a:gs pos="100000">
                <a:srgbClr val="3D6AFD"/>
              </a:gs>
              <a:gs pos="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83615" y="254000"/>
            <a:ext cx="4524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项目解决思路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65" name="组合 64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66" name="文本框 65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01</a:t>
              </a:r>
            </a:p>
          </p:txBody>
        </p:sp>
        <p:sp>
          <p:nvSpPr>
            <p:cNvPr id="67" name="椭圆 66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70" name="组合 69"/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71" name="燕尾形 7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72" name="燕尾形 7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73" name="燕尾形 72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FC885EE-DCD2-0BEB-2773-829F9ED8E893}"/>
              </a:ext>
            </a:extLst>
          </p:cNvPr>
          <p:cNvGrpSpPr/>
          <p:nvPr/>
        </p:nvGrpSpPr>
        <p:grpSpPr>
          <a:xfrm>
            <a:off x="748370" y="3696327"/>
            <a:ext cx="2840394" cy="2265852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19" name="直角三角形 18">
              <a:extLst>
                <a:ext uri="{FF2B5EF4-FFF2-40B4-BE49-F238E27FC236}">
                  <a16:creationId xmlns:a16="http://schemas.microsoft.com/office/drawing/2014/main" id="{6994F645-2437-3F51-1C72-071B1C83F8DF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782F7B2-B760-3DDC-7A10-C12E094D472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直角三角形 23">
              <a:extLst>
                <a:ext uri="{FF2B5EF4-FFF2-40B4-BE49-F238E27FC236}">
                  <a16:creationId xmlns:a16="http://schemas.microsoft.com/office/drawing/2014/main" id="{385FE5FC-C0B9-1163-1CA5-6C25DC24910D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" name="梯形 24">
              <a:extLst>
                <a:ext uri="{FF2B5EF4-FFF2-40B4-BE49-F238E27FC236}">
                  <a16:creationId xmlns:a16="http://schemas.microsoft.com/office/drawing/2014/main" id="{4AE47931-29C8-D5E6-2D89-7F417945C992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梯形 25">
              <a:extLst>
                <a:ext uri="{FF2B5EF4-FFF2-40B4-BE49-F238E27FC236}">
                  <a16:creationId xmlns:a16="http://schemas.microsoft.com/office/drawing/2014/main" id="{2201581C-5D5A-9D58-7B88-114364664A4C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44354612-87A9-C7F6-C28F-C2123CA168BE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" name="梯形 27">
              <a:extLst>
                <a:ext uri="{FF2B5EF4-FFF2-40B4-BE49-F238E27FC236}">
                  <a16:creationId xmlns:a16="http://schemas.microsoft.com/office/drawing/2014/main" id="{68FE7EDF-0405-A446-94F0-C0F9C3B13ED6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9" name="半闭框 28">
              <a:extLst>
                <a:ext uri="{FF2B5EF4-FFF2-40B4-BE49-F238E27FC236}">
                  <a16:creationId xmlns:a16="http://schemas.microsoft.com/office/drawing/2014/main" id="{F3D95F94-C24A-DD98-033E-4699D90BCFCB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0" name="半闭框 29">
              <a:extLst>
                <a:ext uri="{FF2B5EF4-FFF2-40B4-BE49-F238E27FC236}">
                  <a16:creationId xmlns:a16="http://schemas.microsoft.com/office/drawing/2014/main" id="{6F734FD8-BC9D-93D6-EC12-453EAFE40FB4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80" name="文本框 79"/>
          <p:cNvSpPr txBox="1"/>
          <p:nvPr/>
        </p:nvSpPr>
        <p:spPr>
          <a:xfrm flipH="1">
            <a:off x="981621" y="4585843"/>
            <a:ext cx="2454014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音频情绪与事件感知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图片、视频内容分析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格式化文档提取工具</a:t>
            </a:r>
          </a:p>
        </p:txBody>
      </p:sp>
      <p:sp>
        <p:nvSpPr>
          <p:cNvPr id="83" name="文本框 82"/>
          <p:cNvSpPr txBox="1"/>
          <p:nvPr/>
        </p:nvSpPr>
        <p:spPr>
          <a:xfrm flipH="1">
            <a:off x="682347" y="998421"/>
            <a:ext cx="10904706" cy="2538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『  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在实际的走访调查与应用案例中，我们发现：在实际的教育教学应用之中，对单一的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语音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TTS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合成服务  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  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的需求是相对较少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的；就一般而言，当前语音合成服务的语料来源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依赖于用户的文字输入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，而实际应用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中又是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极不便利的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；为此我们团队就此开发了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内容分析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模块，可从语音、图片及视频内容中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推演出对应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的语音合成内容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；而在呈现方式上，我们将单纯的语音服务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拓展到了音视频数字人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，丰富了内容的表现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形式；为应对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25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年两会对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人工智能伦理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方面提出的最新挑战及媒体合成领域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可能存在的非法应用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，我们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还开发了对应的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深度伪造音视频内容检测系统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，从而保障了“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守正创新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”，并确保合成内容的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安全可控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』</a:t>
            </a:r>
            <a:endParaRPr lang="zh-CN" altLang="en-US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5B07A7D-DB6A-33DA-F686-158D411DF6E7}"/>
              </a:ext>
            </a:extLst>
          </p:cNvPr>
          <p:cNvGrpSpPr/>
          <p:nvPr/>
        </p:nvGrpSpPr>
        <p:grpSpPr>
          <a:xfrm>
            <a:off x="1264153" y="3711693"/>
            <a:ext cx="2324610" cy="935109"/>
            <a:chOff x="1618572" y="3060947"/>
            <a:chExt cx="2324610" cy="875390"/>
          </a:xfrm>
        </p:grpSpPr>
        <p:grpSp>
          <p:nvGrpSpPr>
            <p:cNvPr id="9" name="图形 2">
              <a:extLst>
                <a:ext uri="{FF2B5EF4-FFF2-40B4-BE49-F238E27FC236}">
                  <a16:creationId xmlns:a16="http://schemas.microsoft.com/office/drawing/2014/main" id="{D179B1EA-D23B-3667-D93F-CE2F94552314}"/>
                </a:ext>
              </a:extLst>
            </p:cNvPr>
            <p:cNvGrpSpPr/>
            <p:nvPr/>
          </p:nvGrpSpPr>
          <p:grpSpPr>
            <a:xfrm>
              <a:off x="1618572" y="3293665"/>
              <a:ext cx="2160000" cy="432000"/>
              <a:chOff x="6492955" y="785550"/>
              <a:chExt cx="5698751" cy="1216863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E45679F6-D5C8-6109-970F-C1871F50E0B4}"/>
                  </a:ext>
                </a:extLst>
              </p:cNvPr>
              <p:cNvSpPr/>
              <p:nvPr/>
            </p:nvSpPr>
            <p:spPr>
              <a:xfrm>
                <a:off x="6501134" y="785550"/>
                <a:ext cx="5678597" cy="1216863"/>
              </a:xfrm>
              <a:custGeom>
                <a:avLst/>
                <a:gdLst>
                  <a:gd name="connsiteX0" fmla="*/ 5564681 w 5678597"/>
                  <a:gd name="connsiteY0" fmla="*/ 1216863 h 1216863"/>
                  <a:gd name="connsiteX1" fmla="*/ 113917 w 5678597"/>
                  <a:gd name="connsiteY1" fmla="*/ 1216863 h 1216863"/>
                  <a:gd name="connsiteX2" fmla="*/ 0 w 5678597"/>
                  <a:gd name="connsiteY2" fmla="*/ 1102947 h 1216863"/>
                  <a:gd name="connsiteX3" fmla="*/ 0 w 5678597"/>
                  <a:gd name="connsiteY3" fmla="*/ 113917 h 1216863"/>
                  <a:gd name="connsiteX4" fmla="*/ 113917 w 5678597"/>
                  <a:gd name="connsiteY4" fmla="*/ 0 h 1216863"/>
                  <a:gd name="connsiteX5" fmla="*/ 5564681 w 5678597"/>
                  <a:gd name="connsiteY5" fmla="*/ 0 h 1216863"/>
                  <a:gd name="connsiteX6" fmla="*/ 5678598 w 5678597"/>
                  <a:gd name="connsiteY6" fmla="*/ 113917 h 1216863"/>
                  <a:gd name="connsiteX7" fmla="*/ 5678598 w 5678597"/>
                  <a:gd name="connsiteY7" fmla="*/ 1102655 h 1216863"/>
                  <a:gd name="connsiteX8" fmla="*/ 5564681 w 5678597"/>
                  <a:gd name="connsiteY8" fmla="*/ 1216863 h 121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8597" h="1216863">
                    <a:moveTo>
                      <a:pt x="5564681" y="1216863"/>
                    </a:moveTo>
                    <a:lnTo>
                      <a:pt x="113917" y="1216863"/>
                    </a:lnTo>
                    <a:cubicBezTo>
                      <a:pt x="69518" y="1172465"/>
                      <a:pt x="44398" y="1147345"/>
                      <a:pt x="0" y="1102947"/>
                    </a:cubicBezTo>
                    <a:lnTo>
                      <a:pt x="0" y="113917"/>
                    </a:lnTo>
                    <a:cubicBezTo>
                      <a:pt x="44398" y="69518"/>
                      <a:pt x="69518" y="44398"/>
                      <a:pt x="113917" y="0"/>
                    </a:cubicBezTo>
                    <a:lnTo>
                      <a:pt x="5564681" y="0"/>
                    </a:lnTo>
                    <a:cubicBezTo>
                      <a:pt x="5609080" y="44398"/>
                      <a:pt x="5634200" y="69518"/>
                      <a:pt x="5678598" y="113917"/>
                    </a:cubicBezTo>
                    <a:lnTo>
                      <a:pt x="5678598" y="1102655"/>
                    </a:lnTo>
                    <a:cubicBezTo>
                      <a:pt x="5634200" y="1147345"/>
                      <a:pt x="5609080" y="1172465"/>
                      <a:pt x="5564681" y="1216863"/>
                    </a:cubicBezTo>
                    <a:close/>
                  </a:path>
                </a:pathLst>
              </a:custGeom>
              <a:solidFill>
                <a:srgbClr val="00B0F0">
                  <a:alpha val="21000"/>
                </a:srgbClr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8C7A226C-17AF-79A5-0FB9-7480876FF36D}"/>
                  </a:ext>
                </a:extLst>
              </p:cNvPr>
              <p:cNvSpPr/>
              <p:nvPr/>
            </p:nvSpPr>
            <p:spPr>
              <a:xfrm>
                <a:off x="12131245" y="899466"/>
                <a:ext cx="57249" cy="994579"/>
              </a:xfrm>
              <a:custGeom>
                <a:avLst/>
                <a:gdLst>
                  <a:gd name="connsiteX0" fmla="*/ 52285 w 57249"/>
                  <a:gd name="connsiteY0" fmla="*/ 994580 h 994579"/>
                  <a:gd name="connsiteX1" fmla="*/ 34759 w 57249"/>
                  <a:gd name="connsiteY1" fmla="*/ 994580 h 994579"/>
                  <a:gd name="connsiteX2" fmla="*/ 34759 w 57249"/>
                  <a:gd name="connsiteY2" fmla="*/ 707452 h 994579"/>
                  <a:gd name="connsiteX3" fmla="*/ 0 w 57249"/>
                  <a:gd name="connsiteY3" fmla="*/ 672692 h 994579"/>
                  <a:gd name="connsiteX4" fmla="*/ 0 w 57249"/>
                  <a:gd name="connsiteY4" fmla="*/ 329190 h 994579"/>
                  <a:gd name="connsiteX5" fmla="*/ 39724 w 57249"/>
                  <a:gd name="connsiteY5" fmla="*/ 289465 h 994579"/>
                  <a:gd name="connsiteX6" fmla="*/ 39724 w 57249"/>
                  <a:gd name="connsiteY6" fmla="*/ 0 h 994579"/>
                  <a:gd name="connsiteX7" fmla="*/ 57249 w 57249"/>
                  <a:gd name="connsiteY7" fmla="*/ 0 h 994579"/>
                  <a:gd name="connsiteX8" fmla="*/ 57249 w 57249"/>
                  <a:gd name="connsiteY8" fmla="*/ 296767 h 994579"/>
                  <a:gd name="connsiteX9" fmla="*/ 17526 w 57249"/>
                  <a:gd name="connsiteY9" fmla="*/ 336492 h 994579"/>
                  <a:gd name="connsiteX10" fmla="*/ 17526 w 57249"/>
                  <a:gd name="connsiteY10" fmla="*/ 665390 h 994579"/>
                  <a:gd name="connsiteX11" fmla="*/ 52285 w 57249"/>
                  <a:gd name="connsiteY11" fmla="*/ 700149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49" h="994579">
                    <a:moveTo>
                      <a:pt x="52285" y="994580"/>
                    </a:moveTo>
                    <a:lnTo>
                      <a:pt x="34759" y="994580"/>
                    </a:lnTo>
                    <a:lnTo>
                      <a:pt x="34759" y="707452"/>
                    </a:lnTo>
                    <a:lnTo>
                      <a:pt x="0" y="672692"/>
                    </a:lnTo>
                    <a:lnTo>
                      <a:pt x="0" y="329190"/>
                    </a:lnTo>
                    <a:lnTo>
                      <a:pt x="39724" y="289465"/>
                    </a:lnTo>
                    <a:lnTo>
                      <a:pt x="39724" y="0"/>
                    </a:lnTo>
                    <a:lnTo>
                      <a:pt x="57249" y="0"/>
                    </a:lnTo>
                    <a:lnTo>
                      <a:pt x="57249" y="296767"/>
                    </a:lnTo>
                    <a:lnTo>
                      <a:pt x="17526" y="336492"/>
                    </a:lnTo>
                    <a:lnTo>
                      <a:pt x="17526" y="665390"/>
                    </a:lnTo>
                    <a:lnTo>
                      <a:pt x="52285" y="700149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CD1C58A1-0572-066B-7D88-FDE216474357}"/>
                  </a:ext>
                </a:extLst>
              </p:cNvPr>
              <p:cNvSpPr/>
              <p:nvPr/>
            </p:nvSpPr>
            <p:spPr>
              <a:xfrm>
                <a:off x="12170968" y="1223690"/>
                <a:ext cx="20738" cy="356062"/>
              </a:xfrm>
              <a:custGeom>
                <a:avLst/>
                <a:gdLst>
                  <a:gd name="connsiteX0" fmla="*/ 19571 w 20738"/>
                  <a:gd name="connsiteY0" fmla="*/ 0 h 356062"/>
                  <a:gd name="connsiteX1" fmla="*/ 0 w 20738"/>
                  <a:gd name="connsiteY1" fmla="*/ 19570 h 356062"/>
                  <a:gd name="connsiteX2" fmla="*/ 0 w 20738"/>
                  <a:gd name="connsiteY2" fmla="*/ 335324 h 356062"/>
                  <a:gd name="connsiteX3" fmla="*/ 20739 w 20738"/>
                  <a:gd name="connsiteY3" fmla="*/ 356062 h 356062"/>
                  <a:gd name="connsiteX4" fmla="*/ 19571 w 20738"/>
                  <a:gd name="connsiteY4" fmla="*/ 0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9571" y="0"/>
                    </a:moveTo>
                    <a:lnTo>
                      <a:pt x="0" y="19570"/>
                    </a:lnTo>
                    <a:cubicBezTo>
                      <a:pt x="0" y="19570"/>
                      <a:pt x="0" y="332987"/>
                      <a:pt x="0" y="335324"/>
                    </a:cubicBezTo>
                    <a:cubicBezTo>
                      <a:pt x="0" y="337953"/>
                      <a:pt x="20739" y="356062"/>
                      <a:pt x="20739" y="356062"/>
                    </a:cubicBezTo>
                    <a:lnTo>
                      <a:pt x="195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73F034C-4FE2-4970-5833-26366F8DB893}"/>
                  </a:ext>
                </a:extLst>
              </p:cNvPr>
              <p:cNvSpPr/>
              <p:nvPr/>
            </p:nvSpPr>
            <p:spPr>
              <a:xfrm>
                <a:off x="6496168" y="899466"/>
                <a:ext cx="57542" cy="994579"/>
              </a:xfrm>
              <a:custGeom>
                <a:avLst/>
                <a:gdLst>
                  <a:gd name="connsiteX0" fmla="*/ 5258 w 57542"/>
                  <a:gd name="connsiteY0" fmla="*/ 0 h 994579"/>
                  <a:gd name="connsiteX1" fmla="*/ 22783 w 57542"/>
                  <a:gd name="connsiteY1" fmla="*/ 0 h 994579"/>
                  <a:gd name="connsiteX2" fmla="*/ 22783 w 57542"/>
                  <a:gd name="connsiteY2" fmla="*/ 287128 h 994579"/>
                  <a:gd name="connsiteX3" fmla="*/ 57542 w 57542"/>
                  <a:gd name="connsiteY3" fmla="*/ 321888 h 994579"/>
                  <a:gd name="connsiteX4" fmla="*/ 57542 w 57542"/>
                  <a:gd name="connsiteY4" fmla="*/ 665390 h 994579"/>
                  <a:gd name="connsiteX5" fmla="*/ 17526 w 57542"/>
                  <a:gd name="connsiteY5" fmla="*/ 705115 h 994579"/>
                  <a:gd name="connsiteX6" fmla="*/ 17526 w 57542"/>
                  <a:gd name="connsiteY6" fmla="*/ 994580 h 994579"/>
                  <a:gd name="connsiteX7" fmla="*/ 0 w 57542"/>
                  <a:gd name="connsiteY7" fmla="*/ 994580 h 994579"/>
                  <a:gd name="connsiteX8" fmla="*/ 0 w 57542"/>
                  <a:gd name="connsiteY8" fmla="*/ 697812 h 994579"/>
                  <a:gd name="connsiteX9" fmla="*/ 40017 w 57542"/>
                  <a:gd name="connsiteY9" fmla="*/ 658088 h 994579"/>
                  <a:gd name="connsiteX10" fmla="*/ 40017 w 57542"/>
                  <a:gd name="connsiteY10" fmla="*/ 329190 h 994579"/>
                  <a:gd name="connsiteX11" fmla="*/ 5258 w 57542"/>
                  <a:gd name="connsiteY11" fmla="*/ 294431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42" h="994579">
                    <a:moveTo>
                      <a:pt x="5258" y="0"/>
                    </a:moveTo>
                    <a:lnTo>
                      <a:pt x="22783" y="0"/>
                    </a:lnTo>
                    <a:lnTo>
                      <a:pt x="22783" y="287128"/>
                    </a:lnTo>
                    <a:lnTo>
                      <a:pt x="57542" y="321888"/>
                    </a:lnTo>
                    <a:lnTo>
                      <a:pt x="57542" y="665390"/>
                    </a:lnTo>
                    <a:lnTo>
                      <a:pt x="17526" y="705115"/>
                    </a:lnTo>
                    <a:lnTo>
                      <a:pt x="17526" y="994580"/>
                    </a:lnTo>
                    <a:lnTo>
                      <a:pt x="0" y="994580"/>
                    </a:lnTo>
                    <a:lnTo>
                      <a:pt x="0" y="697812"/>
                    </a:lnTo>
                    <a:lnTo>
                      <a:pt x="40017" y="658088"/>
                    </a:lnTo>
                    <a:lnTo>
                      <a:pt x="40017" y="329190"/>
                    </a:lnTo>
                    <a:lnTo>
                      <a:pt x="5258" y="294431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B049F233-E74A-971D-76BE-FD7A8A3E3108}"/>
                  </a:ext>
                </a:extLst>
              </p:cNvPr>
              <p:cNvSpPr/>
              <p:nvPr/>
            </p:nvSpPr>
            <p:spPr>
              <a:xfrm>
                <a:off x="6492955" y="1213759"/>
                <a:ext cx="20738" cy="356062"/>
              </a:xfrm>
              <a:custGeom>
                <a:avLst/>
                <a:gdLst>
                  <a:gd name="connsiteX0" fmla="*/ 1169 w 20738"/>
                  <a:gd name="connsiteY0" fmla="*/ 356062 h 356062"/>
                  <a:gd name="connsiteX1" fmla="*/ 20739 w 20738"/>
                  <a:gd name="connsiteY1" fmla="*/ 336492 h 356062"/>
                  <a:gd name="connsiteX2" fmla="*/ 20739 w 20738"/>
                  <a:gd name="connsiteY2" fmla="*/ 20739 h 356062"/>
                  <a:gd name="connsiteX3" fmla="*/ 0 w 20738"/>
                  <a:gd name="connsiteY3" fmla="*/ 0 h 356062"/>
                  <a:gd name="connsiteX4" fmla="*/ 1169 w 20738"/>
                  <a:gd name="connsiteY4" fmla="*/ 356062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169" y="356062"/>
                    </a:moveTo>
                    <a:lnTo>
                      <a:pt x="20739" y="336492"/>
                    </a:lnTo>
                    <a:cubicBezTo>
                      <a:pt x="20739" y="336492"/>
                      <a:pt x="20739" y="23075"/>
                      <a:pt x="20739" y="20739"/>
                    </a:cubicBezTo>
                    <a:cubicBezTo>
                      <a:pt x="20739" y="18110"/>
                      <a:pt x="0" y="0"/>
                      <a:pt x="0" y="0"/>
                    </a:cubicBezTo>
                    <a:lnTo>
                      <a:pt x="1169" y="356062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  <p:pic>
          <p:nvPicPr>
            <p:cNvPr id="16" name="图片 15" descr="黑暗中的光&#10;&#10;描述已自动生成">
              <a:extLst>
                <a:ext uri="{FF2B5EF4-FFF2-40B4-BE49-F238E27FC236}">
                  <a16:creationId xmlns:a16="http://schemas.microsoft.com/office/drawing/2014/main" id="{DA9FFEE5-B3F3-EE8C-7CDE-7319EDB9BA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 rot="10800000">
              <a:off x="1992237" y="3542595"/>
              <a:ext cx="1797443" cy="393742"/>
            </a:xfrm>
            <a:prstGeom prst="rect">
              <a:avLst/>
            </a:prstGeom>
          </p:spPr>
        </p:pic>
        <p:pic>
          <p:nvPicPr>
            <p:cNvPr id="15" name="图片 14" descr="黑暗中的光&#10;&#10;描述已自动生成">
              <a:extLst>
                <a:ext uri="{FF2B5EF4-FFF2-40B4-BE49-F238E27FC236}">
                  <a16:creationId xmlns:a16="http://schemas.microsoft.com/office/drawing/2014/main" id="{27940347-FD8D-3CCC-2DD6-C603CBC601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>
              <a:off x="2145739" y="3060947"/>
              <a:ext cx="1797443" cy="393742"/>
            </a:xfrm>
            <a:prstGeom prst="rect">
              <a:avLst/>
            </a:prstGeom>
          </p:spPr>
        </p:pic>
      </p:grpSp>
      <p:sp>
        <p:nvSpPr>
          <p:cNvPr id="90" name="椭圆 89"/>
          <p:cNvSpPr/>
          <p:nvPr/>
        </p:nvSpPr>
        <p:spPr>
          <a:xfrm>
            <a:off x="898254" y="3829557"/>
            <a:ext cx="756256" cy="756892"/>
          </a:xfrm>
          <a:prstGeom prst="ellipse">
            <a:avLst/>
          </a:prstGeom>
          <a:gradFill>
            <a:gsLst>
              <a:gs pos="100000">
                <a:srgbClr val="3D6AFD"/>
              </a:gs>
              <a:gs pos="87000">
                <a:srgbClr val="2BB6CD"/>
              </a:gs>
              <a:gs pos="0">
                <a:srgbClr val="4D76D7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00">
              <a:ea typeface="汉仪正圆 55简" panose="00020600040101010101" charset="-122"/>
            </a:endParaRPr>
          </a:p>
        </p:txBody>
      </p:sp>
      <p:pic>
        <p:nvPicPr>
          <p:cNvPr id="3" name="图形 2" descr="放大镜 纯色填充">
            <a:extLst>
              <a:ext uri="{FF2B5EF4-FFF2-40B4-BE49-F238E27FC236}">
                <a16:creationId xmlns:a16="http://schemas.microsoft.com/office/drawing/2014/main" id="{7EC74FAD-7788-23B0-66FD-2979D4E02F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8675" y="3934837"/>
            <a:ext cx="576000" cy="57600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91049D16-A8E0-B48E-4470-4A1FBFE92069}"/>
              </a:ext>
            </a:extLst>
          </p:cNvPr>
          <p:cNvSpPr txBox="1"/>
          <p:nvPr/>
        </p:nvSpPr>
        <p:spPr>
          <a:xfrm>
            <a:off x="1800825" y="3967673"/>
            <a:ext cx="14407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内容分析</a:t>
            </a:r>
          </a:p>
        </p:txBody>
      </p:sp>
      <p:sp>
        <p:nvSpPr>
          <p:cNvPr id="33" name="图形 27">
            <a:extLst>
              <a:ext uri="{FF2B5EF4-FFF2-40B4-BE49-F238E27FC236}">
                <a16:creationId xmlns:a16="http://schemas.microsoft.com/office/drawing/2014/main" id="{4754B523-EA4A-8E68-9434-59ECE702ACBE}"/>
              </a:ext>
            </a:extLst>
          </p:cNvPr>
          <p:cNvSpPr/>
          <p:nvPr/>
        </p:nvSpPr>
        <p:spPr>
          <a:xfrm rot="16200000" flipV="1">
            <a:off x="3795806" y="4231989"/>
            <a:ext cx="540000" cy="126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DCF286A5-2FC6-BCBF-69CD-C70EF9157ECC}"/>
              </a:ext>
            </a:extLst>
          </p:cNvPr>
          <p:cNvGrpSpPr/>
          <p:nvPr/>
        </p:nvGrpSpPr>
        <p:grpSpPr>
          <a:xfrm>
            <a:off x="4687142" y="3739816"/>
            <a:ext cx="2840394" cy="2222362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142" name="直角三角形 141">
              <a:extLst>
                <a:ext uri="{FF2B5EF4-FFF2-40B4-BE49-F238E27FC236}">
                  <a16:creationId xmlns:a16="http://schemas.microsoft.com/office/drawing/2014/main" id="{D06B0462-069C-01C0-F174-AAC0CBE3D789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076441DA-CDD6-41E3-9A19-D310D6DDECAC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4" name="直角三角形 143">
              <a:extLst>
                <a:ext uri="{FF2B5EF4-FFF2-40B4-BE49-F238E27FC236}">
                  <a16:creationId xmlns:a16="http://schemas.microsoft.com/office/drawing/2014/main" id="{FE7AA08F-1A95-F6C2-8E7A-5B88CA2507C8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5" name="梯形 144">
              <a:extLst>
                <a:ext uri="{FF2B5EF4-FFF2-40B4-BE49-F238E27FC236}">
                  <a16:creationId xmlns:a16="http://schemas.microsoft.com/office/drawing/2014/main" id="{1CC4C357-0483-D6F6-E733-3C850AFCE720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6" name="梯形 145">
              <a:extLst>
                <a:ext uri="{FF2B5EF4-FFF2-40B4-BE49-F238E27FC236}">
                  <a16:creationId xmlns:a16="http://schemas.microsoft.com/office/drawing/2014/main" id="{83F8A58C-4812-6C11-9921-4F0515EE0307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7" name="任意多边形: 形状 146">
              <a:extLst>
                <a:ext uri="{FF2B5EF4-FFF2-40B4-BE49-F238E27FC236}">
                  <a16:creationId xmlns:a16="http://schemas.microsoft.com/office/drawing/2014/main" id="{9C7E34B2-C2A3-A931-2CCA-EAE5723CA425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8" name="梯形 147">
              <a:extLst>
                <a:ext uri="{FF2B5EF4-FFF2-40B4-BE49-F238E27FC236}">
                  <a16:creationId xmlns:a16="http://schemas.microsoft.com/office/drawing/2014/main" id="{7DC4E636-4385-731B-ACFE-1FD0DEA15AA3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9" name="半闭框 148">
              <a:extLst>
                <a:ext uri="{FF2B5EF4-FFF2-40B4-BE49-F238E27FC236}">
                  <a16:creationId xmlns:a16="http://schemas.microsoft.com/office/drawing/2014/main" id="{2E9D04FE-26A4-BABB-EAF4-B388E096DFC0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0" name="半闭框 149">
              <a:extLst>
                <a:ext uri="{FF2B5EF4-FFF2-40B4-BE49-F238E27FC236}">
                  <a16:creationId xmlns:a16="http://schemas.microsoft.com/office/drawing/2014/main" id="{0B0522AF-D2F8-BE0A-6261-B5E3DC56AD0C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51" name="文本框 150">
            <a:extLst>
              <a:ext uri="{FF2B5EF4-FFF2-40B4-BE49-F238E27FC236}">
                <a16:creationId xmlns:a16="http://schemas.microsoft.com/office/drawing/2014/main" id="{CCAD750B-E464-36C0-B311-5277EA964E89}"/>
              </a:ext>
            </a:extLst>
          </p:cNvPr>
          <p:cNvSpPr txBox="1"/>
          <p:nvPr/>
        </p:nvSpPr>
        <p:spPr>
          <a:xfrm flipH="1">
            <a:off x="4920393" y="4603932"/>
            <a:ext cx="2454014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可控零样本语音克隆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实时流式数字人合成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音视频媒体推流服务</a:t>
            </a:r>
          </a:p>
        </p:txBody>
      </p: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C16EB6B3-23FB-F2D1-F19A-4E88FF485BF0}"/>
              </a:ext>
            </a:extLst>
          </p:cNvPr>
          <p:cNvGrpSpPr/>
          <p:nvPr/>
        </p:nvGrpSpPr>
        <p:grpSpPr>
          <a:xfrm>
            <a:off x="5202925" y="3755182"/>
            <a:ext cx="2324610" cy="935109"/>
            <a:chOff x="1618572" y="3060947"/>
            <a:chExt cx="2324610" cy="875390"/>
          </a:xfrm>
        </p:grpSpPr>
        <p:grpSp>
          <p:nvGrpSpPr>
            <p:cNvPr id="153" name="图形 2">
              <a:extLst>
                <a:ext uri="{FF2B5EF4-FFF2-40B4-BE49-F238E27FC236}">
                  <a16:creationId xmlns:a16="http://schemas.microsoft.com/office/drawing/2014/main" id="{A042CE0C-D814-6ADF-6F0C-63B87AEF8ABC}"/>
                </a:ext>
              </a:extLst>
            </p:cNvPr>
            <p:cNvGrpSpPr/>
            <p:nvPr/>
          </p:nvGrpSpPr>
          <p:grpSpPr>
            <a:xfrm>
              <a:off x="1618572" y="3293665"/>
              <a:ext cx="2160000" cy="432000"/>
              <a:chOff x="6492955" y="785550"/>
              <a:chExt cx="5698751" cy="1216863"/>
            </a:xfrm>
          </p:grpSpPr>
          <p:sp>
            <p:nvSpPr>
              <p:cNvPr id="156" name="任意多边形: 形状 155">
                <a:extLst>
                  <a:ext uri="{FF2B5EF4-FFF2-40B4-BE49-F238E27FC236}">
                    <a16:creationId xmlns:a16="http://schemas.microsoft.com/office/drawing/2014/main" id="{2AC00196-CC38-0715-E5B8-6CA7390E0079}"/>
                  </a:ext>
                </a:extLst>
              </p:cNvPr>
              <p:cNvSpPr/>
              <p:nvPr/>
            </p:nvSpPr>
            <p:spPr>
              <a:xfrm>
                <a:off x="6501134" y="785550"/>
                <a:ext cx="5678597" cy="1216863"/>
              </a:xfrm>
              <a:custGeom>
                <a:avLst/>
                <a:gdLst>
                  <a:gd name="connsiteX0" fmla="*/ 5564681 w 5678597"/>
                  <a:gd name="connsiteY0" fmla="*/ 1216863 h 1216863"/>
                  <a:gd name="connsiteX1" fmla="*/ 113917 w 5678597"/>
                  <a:gd name="connsiteY1" fmla="*/ 1216863 h 1216863"/>
                  <a:gd name="connsiteX2" fmla="*/ 0 w 5678597"/>
                  <a:gd name="connsiteY2" fmla="*/ 1102947 h 1216863"/>
                  <a:gd name="connsiteX3" fmla="*/ 0 w 5678597"/>
                  <a:gd name="connsiteY3" fmla="*/ 113917 h 1216863"/>
                  <a:gd name="connsiteX4" fmla="*/ 113917 w 5678597"/>
                  <a:gd name="connsiteY4" fmla="*/ 0 h 1216863"/>
                  <a:gd name="connsiteX5" fmla="*/ 5564681 w 5678597"/>
                  <a:gd name="connsiteY5" fmla="*/ 0 h 1216863"/>
                  <a:gd name="connsiteX6" fmla="*/ 5678598 w 5678597"/>
                  <a:gd name="connsiteY6" fmla="*/ 113917 h 1216863"/>
                  <a:gd name="connsiteX7" fmla="*/ 5678598 w 5678597"/>
                  <a:gd name="connsiteY7" fmla="*/ 1102655 h 1216863"/>
                  <a:gd name="connsiteX8" fmla="*/ 5564681 w 5678597"/>
                  <a:gd name="connsiteY8" fmla="*/ 1216863 h 121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8597" h="1216863">
                    <a:moveTo>
                      <a:pt x="5564681" y="1216863"/>
                    </a:moveTo>
                    <a:lnTo>
                      <a:pt x="113917" y="1216863"/>
                    </a:lnTo>
                    <a:cubicBezTo>
                      <a:pt x="69518" y="1172465"/>
                      <a:pt x="44398" y="1147345"/>
                      <a:pt x="0" y="1102947"/>
                    </a:cubicBezTo>
                    <a:lnTo>
                      <a:pt x="0" y="113917"/>
                    </a:lnTo>
                    <a:cubicBezTo>
                      <a:pt x="44398" y="69518"/>
                      <a:pt x="69518" y="44398"/>
                      <a:pt x="113917" y="0"/>
                    </a:cubicBezTo>
                    <a:lnTo>
                      <a:pt x="5564681" y="0"/>
                    </a:lnTo>
                    <a:cubicBezTo>
                      <a:pt x="5609080" y="44398"/>
                      <a:pt x="5634200" y="69518"/>
                      <a:pt x="5678598" y="113917"/>
                    </a:cubicBezTo>
                    <a:lnTo>
                      <a:pt x="5678598" y="1102655"/>
                    </a:lnTo>
                    <a:cubicBezTo>
                      <a:pt x="5634200" y="1147345"/>
                      <a:pt x="5609080" y="1172465"/>
                      <a:pt x="5564681" y="1216863"/>
                    </a:cubicBezTo>
                    <a:close/>
                  </a:path>
                </a:pathLst>
              </a:custGeom>
              <a:solidFill>
                <a:srgbClr val="00B0F0">
                  <a:alpha val="21000"/>
                </a:srgbClr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57" name="任意多边形: 形状 156">
                <a:extLst>
                  <a:ext uri="{FF2B5EF4-FFF2-40B4-BE49-F238E27FC236}">
                    <a16:creationId xmlns:a16="http://schemas.microsoft.com/office/drawing/2014/main" id="{634ECA46-8FB0-EEEE-03EE-B7A1FAE67B7F}"/>
                  </a:ext>
                </a:extLst>
              </p:cNvPr>
              <p:cNvSpPr/>
              <p:nvPr/>
            </p:nvSpPr>
            <p:spPr>
              <a:xfrm>
                <a:off x="12131245" y="899466"/>
                <a:ext cx="57249" cy="994579"/>
              </a:xfrm>
              <a:custGeom>
                <a:avLst/>
                <a:gdLst>
                  <a:gd name="connsiteX0" fmla="*/ 52285 w 57249"/>
                  <a:gd name="connsiteY0" fmla="*/ 994580 h 994579"/>
                  <a:gd name="connsiteX1" fmla="*/ 34759 w 57249"/>
                  <a:gd name="connsiteY1" fmla="*/ 994580 h 994579"/>
                  <a:gd name="connsiteX2" fmla="*/ 34759 w 57249"/>
                  <a:gd name="connsiteY2" fmla="*/ 707452 h 994579"/>
                  <a:gd name="connsiteX3" fmla="*/ 0 w 57249"/>
                  <a:gd name="connsiteY3" fmla="*/ 672692 h 994579"/>
                  <a:gd name="connsiteX4" fmla="*/ 0 w 57249"/>
                  <a:gd name="connsiteY4" fmla="*/ 329190 h 994579"/>
                  <a:gd name="connsiteX5" fmla="*/ 39724 w 57249"/>
                  <a:gd name="connsiteY5" fmla="*/ 289465 h 994579"/>
                  <a:gd name="connsiteX6" fmla="*/ 39724 w 57249"/>
                  <a:gd name="connsiteY6" fmla="*/ 0 h 994579"/>
                  <a:gd name="connsiteX7" fmla="*/ 57249 w 57249"/>
                  <a:gd name="connsiteY7" fmla="*/ 0 h 994579"/>
                  <a:gd name="connsiteX8" fmla="*/ 57249 w 57249"/>
                  <a:gd name="connsiteY8" fmla="*/ 296767 h 994579"/>
                  <a:gd name="connsiteX9" fmla="*/ 17526 w 57249"/>
                  <a:gd name="connsiteY9" fmla="*/ 336492 h 994579"/>
                  <a:gd name="connsiteX10" fmla="*/ 17526 w 57249"/>
                  <a:gd name="connsiteY10" fmla="*/ 665390 h 994579"/>
                  <a:gd name="connsiteX11" fmla="*/ 52285 w 57249"/>
                  <a:gd name="connsiteY11" fmla="*/ 700149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49" h="994579">
                    <a:moveTo>
                      <a:pt x="52285" y="994580"/>
                    </a:moveTo>
                    <a:lnTo>
                      <a:pt x="34759" y="994580"/>
                    </a:lnTo>
                    <a:lnTo>
                      <a:pt x="34759" y="707452"/>
                    </a:lnTo>
                    <a:lnTo>
                      <a:pt x="0" y="672692"/>
                    </a:lnTo>
                    <a:lnTo>
                      <a:pt x="0" y="329190"/>
                    </a:lnTo>
                    <a:lnTo>
                      <a:pt x="39724" y="289465"/>
                    </a:lnTo>
                    <a:lnTo>
                      <a:pt x="39724" y="0"/>
                    </a:lnTo>
                    <a:lnTo>
                      <a:pt x="57249" y="0"/>
                    </a:lnTo>
                    <a:lnTo>
                      <a:pt x="57249" y="296767"/>
                    </a:lnTo>
                    <a:lnTo>
                      <a:pt x="17526" y="336492"/>
                    </a:lnTo>
                    <a:lnTo>
                      <a:pt x="17526" y="665390"/>
                    </a:lnTo>
                    <a:lnTo>
                      <a:pt x="52285" y="700149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58" name="任意多边形: 形状 157">
                <a:extLst>
                  <a:ext uri="{FF2B5EF4-FFF2-40B4-BE49-F238E27FC236}">
                    <a16:creationId xmlns:a16="http://schemas.microsoft.com/office/drawing/2014/main" id="{9D85EF62-C2C2-C3FF-EFF0-FEBC3D181633}"/>
                  </a:ext>
                </a:extLst>
              </p:cNvPr>
              <p:cNvSpPr/>
              <p:nvPr/>
            </p:nvSpPr>
            <p:spPr>
              <a:xfrm>
                <a:off x="12170968" y="1223690"/>
                <a:ext cx="20738" cy="356062"/>
              </a:xfrm>
              <a:custGeom>
                <a:avLst/>
                <a:gdLst>
                  <a:gd name="connsiteX0" fmla="*/ 19571 w 20738"/>
                  <a:gd name="connsiteY0" fmla="*/ 0 h 356062"/>
                  <a:gd name="connsiteX1" fmla="*/ 0 w 20738"/>
                  <a:gd name="connsiteY1" fmla="*/ 19570 h 356062"/>
                  <a:gd name="connsiteX2" fmla="*/ 0 w 20738"/>
                  <a:gd name="connsiteY2" fmla="*/ 335324 h 356062"/>
                  <a:gd name="connsiteX3" fmla="*/ 20739 w 20738"/>
                  <a:gd name="connsiteY3" fmla="*/ 356062 h 356062"/>
                  <a:gd name="connsiteX4" fmla="*/ 19571 w 20738"/>
                  <a:gd name="connsiteY4" fmla="*/ 0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9571" y="0"/>
                    </a:moveTo>
                    <a:lnTo>
                      <a:pt x="0" y="19570"/>
                    </a:lnTo>
                    <a:cubicBezTo>
                      <a:pt x="0" y="19570"/>
                      <a:pt x="0" y="332987"/>
                      <a:pt x="0" y="335324"/>
                    </a:cubicBezTo>
                    <a:cubicBezTo>
                      <a:pt x="0" y="337953"/>
                      <a:pt x="20739" y="356062"/>
                      <a:pt x="20739" y="356062"/>
                    </a:cubicBezTo>
                    <a:lnTo>
                      <a:pt x="195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59" name="任意多边形: 形状 158">
                <a:extLst>
                  <a:ext uri="{FF2B5EF4-FFF2-40B4-BE49-F238E27FC236}">
                    <a16:creationId xmlns:a16="http://schemas.microsoft.com/office/drawing/2014/main" id="{E1E809A8-DA41-9CF6-A482-16E455425A4C}"/>
                  </a:ext>
                </a:extLst>
              </p:cNvPr>
              <p:cNvSpPr/>
              <p:nvPr/>
            </p:nvSpPr>
            <p:spPr>
              <a:xfrm>
                <a:off x="6496168" y="899466"/>
                <a:ext cx="57542" cy="994579"/>
              </a:xfrm>
              <a:custGeom>
                <a:avLst/>
                <a:gdLst>
                  <a:gd name="connsiteX0" fmla="*/ 5258 w 57542"/>
                  <a:gd name="connsiteY0" fmla="*/ 0 h 994579"/>
                  <a:gd name="connsiteX1" fmla="*/ 22783 w 57542"/>
                  <a:gd name="connsiteY1" fmla="*/ 0 h 994579"/>
                  <a:gd name="connsiteX2" fmla="*/ 22783 w 57542"/>
                  <a:gd name="connsiteY2" fmla="*/ 287128 h 994579"/>
                  <a:gd name="connsiteX3" fmla="*/ 57542 w 57542"/>
                  <a:gd name="connsiteY3" fmla="*/ 321888 h 994579"/>
                  <a:gd name="connsiteX4" fmla="*/ 57542 w 57542"/>
                  <a:gd name="connsiteY4" fmla="*/ 665390 h 994579"/>
                  <a:gd name="connsiteX5" fmla="*/ 17526 w 57542"/>
                  <a:gd name="connsiteY5" fmla="*/ 705115 h 994579"/>
                  <a:gd name="connsiteX6" fmla="*/ 17526 w 57542"/>
                  <a:gd name="connsiteY6" fmla="*/ 994580 h 994579"/>
                  <a:gd name="connsiteX7" fmla="*/ 0 w 57542"/>
                  <a:gd name="connsiteY7" fmla="*/ 994580 h 994579"/>
                  <a:gd name="connsiteX8" fmla="*/ 0 w 57542"/>
                  <a:gd name="connsiteY8" fmla="*/ 697812 h 994579"/>
                  <a:gd name="connsiteX9" fmla="*/ 40017 w 57542"/>
                  <a:gd name="connsiteY9" fmla="*/ 658088 h 994579"/>
                  <a:gd name="connsiteX10" fmla="*/ 40017 w 57542"/>
                  <a:gd name="connsiteY10" fmla="*/ 329190 h 994579"/>
                  <a:gd name="connsiteX11" fmla="*/ 5258 w 57542"/>
                  <a:gd name="connsiteY11" fmla="*/ 294431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42" h="994579">
                    <a:moveTo>
                      <a:pt x="5258" y="0"/>
                    </a:moveTo>
                    <a:lnTo>
                      <a:pt x="22783" y="0"/>
                    </a:lnTo>
                    <a:lnTo>
                      <a:pt x="22783" y="287128"/>
                    </a:lnTo>
                    <a:lnTo>
                      <a:pt x="57542" y="321888"/>
                    </a:lnTo>
                    <a:lnTo>
                      <a:pt x="57542" y="665390"/>
                    </a:lnTo>
                    <a:lnTo>
                      <a:pt x="17526" y="705115"/>
                    </a:lnTo>
                    <a:lnTo>
                      <a:pt x="17526" y="994580"/>
                    </a:lnTo>
                    <a:lnTo>
                      <a:pt x="0" y="994580"/>
                    </a:lnTo>
                    <a:lnTo>
                      <a:pt x="0" y="697812"/>
                    </a:lnTo>
                    <a:lnTo>
                      <a:pt x="40017" y="658088"/>
                    </a:lnTo>
                    <a:lnTo>
                      <a:pt x="40017" y="329190"/>
                    </a:lnTo>
                    <a:lnTo>
                      <a:pt x="5258" y="294431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60" name="任意多边形: 形状 159">
                <a:extLst>
                  <a:ext uri="{FF2B5EF4-FFF2-40B4-BE49-F238E27FC236}">
                    <a16:creationId xmlns:a16="http://schemas.microsoft.com/office/drawing/2014/main" id="{0BEEA5FC-4162-F508-DC04-D804221B3CF5}"/>
                  </a:ext>
                </a:extLst>
              </p:cNvPr>
              <p:cNvSpPr/>
              <p:nvPr/>
            </p:nvSpPr>
            <p:spPr>
              <a:xfrm>
                <a:off x="6492955" y="1213759"/>
                <a:ext cx="20738" cy="356062"/>
              </a:xfrm>
              <a:custGeom>
                <a:avLst/>
                <a:gdLst>
                  <a:gd name="connsiteX0" fmla="*/ 1169 w 20738"/>
                  <a:gd name="connsiteY0" fmla="*/ 356062 h 356062"/>
                  <a:gd name="connsiteX1" fmla="*/ 20739 w 20738"/>
                  <a:gd name="connsiteY1" fmla="*/ 336492 h 356062"/>
                  <a:gd name="connsiteX2" fmla="*/ 20739 w 20738"/>
                  <a:gd name="connsiteY2" fmla="*/ 20739 h 356062"/>
                  <a:gd name="connsiteX3" fmla="*/ 0 w 20738"/>
                  <a:gd name="connsiteY3" fmla="*/ 0 h 356062"/>
                  <a:gd name="connsiteX4" fmla="*/ 1169 w 20738"/>
                  <a:gd name="connsiteY4" fmla="*/ 356062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169" y="356062"/>
                    </a:moveTo>
                    <a:lnTo>
                      <a:pt x="20739" y="336492"/>
                    </a:lnTo>
                    <a:cubicBezTo>
                      <a:pt x="20739" y="336492"/>
                      <a:pt x="20739" y="23075"/>
                      <a:pt x="20739" y="20739"/>
                    </a:cubicBezTo>
                    <a:cubicBezTo>
                      <a:pt x="20739" y="18110"/>
                      <a:pt x="0" y="0"/>
                      <a:pt x="0" y="0"/>
                    </a:cubicBezTo>
                    <a:lnTo>
                      <a:pt x="1169" y="356062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  <p:pic>
          <p:nvPicPr>
            <p:cNvPr id="154" name="图片 153" descr="黑暗中的光&#10;&#10;描述已自动生成">
              <a:extLst>
                <a:ext uri="{FF2B5EF4-FFF2-40B4-BE49-F238E27FC236}">
                  <a16:creationId xmlns:a16="http://schemas.microsoft.com/office/drawing/2014/main" id="{9DCCA6EF-2BCE-7EDF-AE99-D494131C70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 rot="10800000">
              <a:off x="1992237" y="3542595"/>
              <a:ext cx="1797443" cy="393742"/>
            </a:xfrm>
            <a:prstGeom prst="rect">
              <a:avLst/>
            </a:prstGeom>
          </p:spPr>
        </p:pic>
        <p:pic>
          <p:nvPicPr>
            <p:cNvPr id="155" name="图片 154" descr="黑暗中的光&#10;&#10;描述已自动生成">
              <a:extLst>
                <a:ext uri="{FF2B5EF4-FFF2-40B4-BE49-F238E27FC236}">
                  <a16:creationId xmlns:a16="http://schemas.microsoft.com/office/drawing/2014/main" id="{ACE14B7C-1CD6-5815-346E-E8587FACC1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>
              <a:off x="2145739" y="3060947"/>
              <a:ext cx="1797443" cy="393742"/>
            </a:xfrm>
            <a:prstGeom prst="rect">
              <a:avLst/>
            </a:prstGeom>
          </p:spPr>
        </p:pic>
      </p:grpSp>
      <p:sp>
        <p:nvSpPr>
          <p:cNvPr id="162" name="椭圆 161">
            <a:extLst>
              <a:ext uri="{FF2B5EF4-FFF2-40B4-BE49-F238E27FC236}">
                <a16:creationId xmlns:a16="http://schemas.microsoft.com/office/drawing/2014/main" id="{2DBF6982-9190-21ED-D179-58E9B86CA9D6}"/>
              </a:ext>
            </a:extLst>
          </p:cNvPr>
          <p:cNvSpPr/>
          <p:nvPr/>
        </p:nvSpPr>
        <p:spPr>
          <a:xfrm>
            <a:off x="4837026" y="3873046"/>
            <a:ext cx="756256" cy="756892"/>
          </a:xfrm>
          <a:prstGeom prst="ellipse">
            <a:avLst/>
          </a:prstGeom>
          <a:gradFill>
            <a:gsLst>
              <a:gs pos="100000">
                <a:srgbClr val="3D6AFD"/>
              </a:gs>
              <a:gs pos="87000">
                <a:srgbClr val="2BB6CD"/>
              </a:gs>
              <a:gs pos="0">
                <a:srgbClr val="4D76D7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00">
              <a:ea typeface="汉仪正圆 55简" panose="00020600040101010101" charset="-122"/>
            </a:endParaRPr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822B0F0F-D00D-8851-9648-465967C39340}"/>
              </a:ext>
            </a:extLst>
          </p:cNvPr>
          <p:cNvSpPr txBox="1"/>
          <p:nvPr/>
        </p:nvSpPr>
        <p:spPr>
          <a:xfrm>
            <a:off x="5739597" y="4011162"/>
            <a:ext cx="14407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媒体合成</a:t>
            </a:r>
          </a:p>
        </p:txBody>
      </p:sp>
      <p:pic>
        <p:nvPicPr>
          <p:cNvPr id="6" name="图形 5" descr="市场营销 纯色填充">
            <a:extLst>
              <a:ext uri="{FF2B5EF4-FFF2-40B4-BE49-F238E27FC236}">
                <a16:creationId xmlns:a16="http://schemas.microsoft.com/office/drawing/2014/main" id="{3FB42317-6EAC-0ECA-7729-361D6A3FE9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33730" y="3960094"/>
            <a:ext cx="576000" cy="576000"/>
          </a:xfrm>
          <a:prstGeom prst="rect">
            <a:avLst/>
          </a:prstGeom>
        </p:spPr>
      </p:pic>
      <p:sp>
        <p:nvSpPr>
          <p:cNvPr id="165" name="图形 27">
            <a:extLst>
              <a:ext uri="{FF2B5EF4-FFF2-40B4-BE49-F238E27FC236}">
                <a16:creationId xmlns:a16="http://schemas.microsoft.com/office/drawing/2014/main" id="{3A508923-9AF6-D0A3-9E81-B91D37C5A45D}"/>
              </a:ext>
            </a:extLst>
          </p:cNvPr>
          <p:cNvSpPr/>
          <p:nvPr/>
        </p:nvSpPr>
        <p:spPr>
          <a:xfrm rot="16200000" flipV="1">
            <a:off x="7710857" y="4220996"/>
            <a:ext cx="540000" cy="126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829D42E9-A549-C9BB-4007-B67422E332CD}"/>
              </a:ext>
            </a:extLst>
          </p:cNvPr>
          <p:cNvGrpSpPr/>
          <p:nvPr/>
        </p:nvGrpSpPr>
        <p:grpSpPr>
          <a:xfrm>
            <a:off x="8670069" y="3745381"/>
            <a:ext cx="2840394" cy="2216796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167" name="直角三角形 166">
              <a:extLst>
                <a:ext uri="{FF2B5EF4-FFF2-40B4-BE49-F238E27FC236}">
                  <a16:creationId xmlns:a16="http://schemas.microsoft.com/office/drawing/2014/main" id="{CAE4004C-F319-33A8-1EE0-6BF133C68B60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8" name="任意多边形: 形状 167">
              <a:extLst>
                <a:ext uri="{FF2B5EF4-FFF2-40B4-BE49-F238E27FC236}">
                  <a16:creationId xmlns:a16="http://schemas.microsoft.com/office/drawing/2014/main" id="{FB6A5CB1-D799-185E-567A-07598ADEDCA2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9" name="直角三角形 168">
              <a:extLst>
                <a:ext uri="{FF2B5EF4-FFF2-40B4-BE49-F238E27FC236}">
                  <a16:creationId xmlns:a16="http://schemas.microsoft.com/office/drawing/2014/main" id="{33B92E2D-2815-2757-3392-2C6079499FD3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0" name="梯形 169">
              <a:extLst>
                <a:ext uri="{FF2B5EF4-FFF2-40B4-BE49-F238E27FC236}">
                  <a16:creationId xmlns:a16="http://schemas.microsoft.com/office/drawing/2014/main" id="{F0464483-AD3E-22A6-2D4F-9B1972106A36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1" name="梯形 170">
              <a:extLst>
                <a:ext uri="{FF2B5EF4-FFF2-40B4-BE49-F238E27FC236}">
                  <a16:creationId xmlns:a16="http://schemas.microsoft.com/office/drawing/2014/main" id="{41627D9E-585F-A113-A10C-C310C87AE52F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2" name="任意多边形: 形状 171">
              <a:extLst>
                <a:ext uri="{FF2B5EF4-FFF2-40B4-BE49-F238E27FC236}">
                  <a16:creationId xmlns:a16="http://schemas.microsoft.com/office/drawing/2014/main" id="{F0F081DC-5F98-E8CC-F028-FCFB6AB114A3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3" name="梯形 172">
              <a:extLst>
                <a:ext uri="{FF2B5EF4-FFF2-40B4-BE49-F238E27FC236}">
                  <a16:creationId xmlns:a16="http://schemas.microsoft.com/office/drawing/2014/main" id="{4BE4AEDC-FE4D-51E5-94C5-E0F2D392F24E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4" name="半闭框 173">
              <a:extLst>
                <a:ext uri="{FF2B5EF4-FFF2-40B4-BE49-F238E27FC236}">
                  <a16:creationId xmlns:a16="http://schemas.microsoft.com/office/drawing/2014/main" id="{060F4662-D1DD-D409-9F53-576151EA3043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5" name="半闭框 174">
              <a:extLst>
                <a:ext uri="{FF2B5EF4-FFF2-40B4-BE49-F238E27FC236}">
                  <a16:creationId xmlns:a16="http://schemas.microsoft.com/office/drawing/2014/main" id="{E18BDF45-7E3E-F98A-E908-ADAC0DB99B61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76" name="文本框 175">
            <a:extLst>
              <a:ext uri="{FF2B5EF4-FFF2-40B4-BE49-F238E27FC236}">
                <a16:creationId xmlns:a16="http://schemas.microsoft.com/office/drawing/2014/main" id="{FFBB3394-5752-F394-6F1E-93D320579BBA}"/>
              </a:ext>
            </a:extLst>
          </p:cNvPr>
          <p:cNvSpPr txBox="1"/>
          <p:nvPr/>
        </p:nvSpPr>
        <p:spPr>
          <a:xfrm flipH="1">
            <a:off x="8890620" y="4622197"/>
            <a:ext cx="2454014" cy="1535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伪造及合成语音检测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深度伪造音视频分析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自主研发、专利加持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endParaRPr lang="zh-CN" altLang="en-US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EF7F28E3-AE7D-E670-00D0-DF4BE96FDF1C}"/>
              </a:ext>
            </a:extLst>
          </p:cNvPr>
          <p:cNvGrpSpPr/>
          <p:nvPr/>
        </p:nvGrpSpPr>
        <p:grpSpPr>
          <a:xfrm>
            <a:off x="9185852" y="3760747"/>
            <a:ext cx="2324610" cy="935109"/>
            <a:chOff x="1618572" y="3060947"/>
            <a:chExt cx="2324610" cy="875390"/>
          </a:xfrm>
        </p:grpSpPr>
        <p:grpSp>
          <p:nvGrpSpPr>
            <p:cNvPr id="178" name="图形 2">
              <a:extLst>
                <a:ext uri="{FF2B5EF4-FFF2-40B4-BE49-F238E27FC236}">
                  <a16:creationId xmlns:a16="http://schemas.microsoft.com/office/drawing/2014/main" id="{32483A0B-F263-105A-96C8-6A144191F408}"/>
                </a:ext>
              </a:extLst>
            </p:cNvPr>
            <p:cNvGrpSpPr/>
            <p:nvPr/>
          </p:nvGrpSpPr>
          <p:grpSpPr>
            <a:xfrm>
              <a:off x="1618572" y="3293665"/>
              <a:ext cx="2160000" cy="432000"/>
              <a:chOff x="6492955" y="785550"/>
              <a:chExt cx="5698751" cy="1216863"/>
            </a:xfrm>
          </p:grpSpPr>
          <p:sp>
            <p:nvSpPr>
              <p:cNvPr id="181" name="任意多边形: 形状 180">
                <a:extLst>
                  <a:ext uri="{FF2B5EF4-FFF2-40B4-BE49-F238E27FC236}">
                    <a16:creationId xmlns:a16="http://schemas.microsoft.com/office/drawing/2014/main" id="{E98FF7A3-1671-49E1-153C-AEC8364D01B3}"/>
                  </a:ext>
                </a:extLst>
              </p:cNvPr>
              <p:cNvSpPr/>
              <p:nvPr/>
            </p:nvSpPr>
            <p:spPr>
              <a:xfrm>
                <a:off x="6501134" y="785550"/>
                <a:ext cx="5678597" cy="1216863"/>
              </a:xfrm>
              <a:custGeom>
                <a:avLst/>
                <a:gdLst>
                  <a:gd name="connsiteX0" fmla="*/ 5564681 w 5678597"/>
                  <a:gd name="connsiteY0" fmla="*/ 1216863 h 1216863"/>
                  <a:gd name="connsiteX1" fmla="*/ 113917 w 5678597"/>
                  <a:gd name="connsiteY1" fmla="*/ 1216863 h 1216863"/>
                  <a:gd name="connsiteX2" fmla="*/ 0 w 5678597"/>
                  <a:gd name="connsiteY2" fmla="*/ 1102947 h 1216863"/>
                  <a:gd name="connsiteX3" fmla="*/ 0 w 5678597"/>
                  <a:gd name="connsiteY3" fmla="*/ 113917 h 1216863"/>
                  <a:gd name="connsiteX4" fmla="*/ 113917 w 5678597"/>
                  <a:gd name="connsiteY4" fmla="*/ 0 h 1216863"/>
                  <a:gd name="connsiteX5" fmla="*/ 5564681 w 5678597"/>
                  <a:gd name="connsiteY5" fmla="*/ 0 h 1216863"/>
                  <a:gd name="connsiteX6" fmla="*/ 5678598 w 5678597"/>
                  <a:gd name="connsiteY6" fmla="*/ 113917 h 1216863"/>
                  <a:gd name="connsiteX7" fmla="*/ 5678598 w 5678597"/>
                  <a:gd name="connsiteY7" fmla="*/ 1102655 h 1216863"/>
                  <a:gd name="connsiteX8" fmla="*/ 5564681 w 5678597"/>
                  <a:gd name="connsiteY8" fmla="*/ 1216863 h 121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8597" h="1216863">
                    <a:moveTo>
                      <a:pt x="5564681" y="1216863"/>
                    </a:moveTo>
                    <a:lnTo>
                      <a:pt x="113917" y="1216863"/>
                    </a:lnTo>
                    <a:cubicBezTo>
                      <a:pt x="69518" y="1172465"/>
                      <a:pt x="44398" y="1147345"/>
                      <a:pt x="0" y="1102947"/>
                    </a:cubicBezTo>
                    <a:lnTo>
                      <a:pt x="0" y="113917"/>
                    </a:lnTo>
                    <a:cubicBezTo>
                      <a:pt x="44398" y="69518"/>
                      <a:pt x="69518" y="44398"/>
                      <a:pt x="113917" y="0"/>
                    </a:cubicBezTo>
                    <a:lnTo>
                      <a:pt x="5564681" y="0"/>
                    </a:lnTo>
                    <a:cubicBezTo>
                      <a:pt x="5609080" y="44398"/>
                      <a:pt x="5634200" y="69518"/>
                      <a:pt x="5678598" y="113917"/>
                    </a:cubicBezTo>
                    <a:lnTo>
                      <a:pt x="5678598" y="1102655"/>
                    </a:lnTo>
                    <a:cubicBezTo>
                      <a:pt x="5634200" y="1147345"/>
                      <a:pt x="5609080" y="1172465"/>
                      <a:pt x="5564681" y="1216863"/>
                    </a:cubicBezTo>
                    <a:close/>
                  </a:path>
                </a:pathLst>
              </a:custGeom>
              <a:solidFill>
                <a:srgbClr val="00B0F0">
                  <a:alpha val="21000"/>
                </a:srgbClr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2" name="任意多边形: 形状 181">
                <a:extLst>
                  <a:ext uri="{FF2B5EF4-FFF2-40B4-BE49-F238E27FC236}">
                    <a16:creationId xmlns:a16="http://schemas.microsoft.com/office/drawing/2014/main" id="{AC4B8A8B-57FB-007C-A880-DD6798EA8CDA}"/>
                  </a:ext>
                </a:extLst>
              </p:cNvPr>
              <p:cNvSpPr/>
              <p:nvPr/>
            </p:nvSpPr>
            <p:spPr>
              <a:xfrm>
                <a:off x="12131245" y="899466"/>
                <a:ext cx="57249" cy="994579"/>
              </a:xfrm>
              <a:custGeom>
                <a:avLst/>
                <a:gdLst>
                  <a:gd name="connsiteX0" fmla="*/ 52285 w 57249"/>
                  <a:gd name="connsiteY0" fmla="*/ 994580 h 994579"/>
                  <a:gd name="connsiteX1" fmla="*/ 34759 w 57249"/>
                  <a:gd name="connsiteY1" fmla="*/ 994580 h 994579"/>
                  <a:gd name="connsiteX2" fmla="*/ 34759 w 57249"/>
                  <a:gd name="connsiteY2" fmla="*/ 707452 h 994579"/>
                  <a:gd name="connsiteX3" fmla="*/ 0 w 57249"/>
                  <a:gd name="connsiteY3" fmla="*/ 672692 h 994579"/>
                  <a:gd name="connsiteX4" fmla="*/ 0 w 57249"/>
                  <a:gd name="connsiteY4" fmla="*/ 329190 h 994579"/>
                  <a:gd name="connsiteX5" fmla="*/ 39724 w 57249"/>
                  <a:gd name="connsiteY5" fmla="*/ 289465 h 994579"/>
                  <a:gd name="connsiteX6" fmla="*/ 39724 w 57249"/>
                  <a:gd name="connsiteY6" fmla="*/ 0 h 994579"/>
                  <a:gd name="connsiteX7" fmla="*/ 57249 w 57249"/>
                  <a:gd name="connsiteY7" fmla="*/ 0 h 994579"/>
                  <a:gd name="connsiteX8" fmla="*/ 57249 w 57249"/>
                  <a:gd name="connsiteY8" fmla="*/ 296767 h 994579"/>
                  <a:gd name="connsiteX9" fmla="*/ 17526 w 57249"/>
                  <a:gd name="connsiteY9" fmla="*/ 336492 h 994579"/>
                  <a:gd name="connsiteX10" fmla="*/ 17526 w 57249"/>
                  <a:gd name="connsiteY10" fmla="*/ 665390 h 994579"/>
                  <a:gd name="connsiteX11" fmla="*/ 52285 w 57249"/>
                  <a:gd name="connsiteY11" fmla="*/ 700149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49" h="994579">
                    <a:moveTo>
                      <a:pt x="52285" y="994580"/>
                    </a:moveTo>
                    <a:lnTo>
                      <a:pt x="34759" y="994580"/>
                    </a:lnTo>
                    <a:lnTo>
                      <a:pt x="34759" y="707452"/>
                    </a:lnTo>
                    <a:lnTo>
                      <a:pt x="0" y="672692"/>
                    </a:lnTo>
                    <a:lnTo>
                      <a:pt x="0" y="329190"/>
                    </a:lnTo>
                    <a:lnTo>
                      <a:pt x="39724" y="289465"/>
                    </a:lnTo>
                    <a:lnTo>
                      <a:pt x="39724" y="0"/>
                    </a:lnTo>
                    <a:lnTo>
                      <a:pt x="57249" y="0"/>
                    </a:lnTo>
                    <a:lnTo>
                      <a:pt x="57249" y="296767"/>
                    </a:lnTo>
                    <a:lnTo>
                      <a:pt x="17526" y="336492"/>
                    </a:lnTo>
                    <a:lnTo>
                      <a:pt x="17526" y="665390"/>
                    </a:lnTo>
                    <a:lnTo>
                      <a:pt x="52285" y="700149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3" name="任意多边形: 形状 182">
                <a:extLst>
                  <a:ext uri="{FF2B5EF4-FFF2-40B4-BE49-F238E27FC236}">
                    <a16:creationId xmlns:a16="http://schemas.microsoft.com/office/drawing/2014/main" id="{2FEA1123-75AC-3215-168B-5AD4D6C79E31}"/>
                  </a:ext>
                </a:extLst>
              </p:cNvPr>
              <p:cNvSpPr/>
              <p:nvPr/>
            </p:nvSpPr>
            <p:spPr>
              <a:xfrm>
                <a:off x="12170968" y="1223690"/>
                <a:ext cx="20738" cy="356062"/>
              </a:xfrm>
              <a:custGeom>
                <a:avLst/>
                <a:gdLst>
                  <a:gd name="connsiteX0" fmla="*/ 19571 w 20738"/>
                  <a:gd name="connsiteY0" fmla="*/ 0 h 356062"/>
                  <a:gd name="connsiteX1" fmla="*/ 0 w 20738"/>
                  <a:gd name="connsiteY1" fmla="*/ 19570 h 356062"/>
                  <a:gd name="connsiteX2" fmla="*/ 0 w 20738"/>
                  <a:gd name="connsiteY2" fmla="*/ 335324 h 356062"/>
                  <a:gd name="connsiteX3" fmla="*/ 20739 w 20738"/>
                  <a:gd name="connsiteY3" fmla="*/ 356062 h 356062"/>
                  <a:gd name="connsiteX4" fmla="*/ 19571 w 20738"/>
                  <a:gd name="connsiteY4" fmla="*/ 0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9571" y="0"/>
                    </a:moveTo>
                    <a:lnTo>
                      <a:pt x="0" y="19570"/>
                    </a:lnTo>
                    <a:cubicBezTo>
                      <a:pt x="0" y="19570"/>
                      <a:pt x="0" y="332987"/>
                      <a:pt x="0" y="335324"/>
                    </a:cubicBezTo>
                    <a:cubicBezTo>
                      <a:pt x="0" y="337953"/>
                      <a:pt x="20739" y="356062"/>
                      <a:pt x="20739" y="356062"/>
                    </a:cubicBezTo>
                    <a:lnTo>
                      <a:pt x="195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4" name="任意多边形: 形状 183">
                <a:extLst>
                  <a:ext uri="{FF2B5EF4-FFF2-40B4-BE49-F238E27FC236}">
                    <a16:creationId xmlns:a16="http://schemas.microsoft.com/office/drawing/2014/main" id="{B05F81B8-F7A7-6A21-4E44-6A5EC100DDA2}"/>
                  </a:ext>
                </a:extLst>
              </p:cNvPr>
              <p:cNvSpPr/>
              <p:nvPr/>
            </p:nvSpPr>
            <p:spPr>
              <a:xfrm>
                <a:off x="6496168" y="899466"/>
                <a:ext cx="57542" cy="994579"/>
              </a:xfrm>
              <a:custGeom>
                <a:avLst/>
                <a:gdLst>
                  <a:gd name="connsiteX0" fmla="*/ 5258 w 57542"/>
                  <a:gd name="connsiteY0" fmla="*/ 0 h 994579"/>
                  <a:gd name="connsiteX1" fmla="*/ 22783 w 57542"/>
                  <a:gd name="connsiteY1" fmla="*/ 0 h 994579"/>
                  <a:gd name="connsiteX2" fmla="*/ 22783 w 57542"/>
                  <a:gd name="connsiteY2" fmla="*/ 287128 h 994579"/>
                  <a:gd name="connsiteX3" fmla="*/ 57542 w 57542"/>
                  <a:gd name="connsiteY3" fmla="*/ 321888 h 994579"/>
                  <a:gd name="connsiteX4" fmla="*/ 57542 w 57542"/>
                  <a:gd name="connsiteY4" fmla="*/ 665390 h 994579"/>
                  <a:gd name="connsiteX5" fmla="*/ 17526 w 57542"/>
                  <a:gd name="connsiteY5" fmla="*/ 705115 h 994579"/>
                  <a:gd name="connsiteX6" fmla="*/ 17526 w 57542"/>
                  <a:gd name="connsiteY6" fmla="*/ 994580 h 994579"/>
                  <a:gd name="connsiteX7" fmla="*/ 0 w 57542"/>
                  <a:gd name="connsiteY7" fmla="*/ 994580 h 994579"/>
                  <a:gd name="connsiteX8" fmla="*/ 0 w 57542"/>
                  <a:gd name="connsiteY8" fmla="*/ 697812 h 994579"/>
                  <a:gd name="connsiteX9" fmla="*/ 40017 w 57542"/>
                  <a:gd name="connsiteY9" fmla="*/ 658088 h 994579"/>
                  <a:gd name="connsiteX10" fmla="*/ 40017 w 57542"/>
                  <a:gd name="connsiteY10" fmla="*/ 329190 h 994579"/>
                  <a:gd name="connsiteX11" fmla="*/ 5258 w 57542"/>
                  <a:gd name="connsiteY11" fmla="*/ 294431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42" h="994579">
                    <a:moveTo>
                      <a:pt x="5258" y="0"/>
                    </a:moveTo>
                    <a:lnTo>
                      <a:pt x="22783" y="0"/>
                    </a:lnTo>
                    <a:lnTo>
                      <a:pt x="22783" y="287128"/>
                    </a:lnTo>
                    <a:lnTo>
                      <a:pt x="57542" y="321888"/>
                    </a:lnTo>
                    <a:lnTo>
                      <a:pt x="57542" y="665390"/>
                    </a:lnTo>
                    <a:lnTo>
                      <a:pt x="17526" y="705115"/>
                    </a:lnTo>
                    <a:lnTo>
                      <a:pt x="17526" y="994580"/>
                    </a:lnTo>
                    <a:lnTo>
                      <a:pt x="0" y="994580"/>
                    </a:lnTo>
                    <a:lnTo>
                      <a:pt x="0" y="697812"/>
                    </a:lnTo>
                    <a:lnTo>
                      <a:pt x="40017" y="658088"/>
                    </a:lnTo>
                    <a:lnTo>
                      <a:pt x="40017" y="329190"/>
                    </a:lnTo>
                    <a:lnTo>
                      <a:pt x="5258" y="294431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5" name="任意多边形: 形状 184">
                <a:extLst>
                  <a:ext uri="{FF2B5EF4-FFF2-40B4-BE49-F238E27FC236}">
                    <a16:creationId xmlns:a16="http://schemas.microsoft.com/office/drawing/2014/main" id="{9DBBA036-2868-4510-3707-62FC66F684F8}"/>
                  </a:ext>
                </a:extLst>
              </p:cNvPr>
              <p:cNvSpPr/>
              <p:nvPr/>
            </p:nvSpPr>
            <p:spPr>
              <a:xfrm>
                <a:off x="6492955" y="1213759"/>
                <a:ext cx="20738" cy="356062"/>
              </a:xfrm>
              <a:custGeom>
                <a:avLst/>
                <a:gdLst>
                  <a:gd name="connsiteX0" fmla="*/ 1169 w 20738"/>
                  <a:gd name="connsiteY0" fmla="*/ 356062 h 356062"/>
                  <a:gd name="connsiteX1" fmla="*/ 20739 w 20738"/>
                  <a:gd name="connsiteY1" fmla="*/ 336492 h 356062"/>
                  <a:gd name="connsiteX2" fmla="*/ 20739 w 20738"/>
                  <a:gd name="connsiteY2" fmla="*/ 20739 h 356062"/>
                  <a:gd name="connsiteX3" fmla="*/ 0 w 20738"/>
                  <a:gd name="connsiteY3" fmla="*/ 0 h 356062"/>
                  <a:gd name="connsiteX4" fmla="*/ 1169 w 20738"/>
                  <a:gd name="connsiteY4" fmla="*/ 356062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169" y="356062"/>
                    </a:moveTo>
                    <a:lnTo>
                      <a:pt x="20739" y="336492"/>
                    </a:lnTo>
                    <a:cubicBezTo>
                      <a:pt x="20739" y="336492"/>
                      <a:pt x="20739" y="23075"/>
                      <a:pt x="20739" y="20739"/>
                    </a:cubicBezTo>
                    <a:cubicBezTo>
                      <a:pt x="20739" y="18110"/>
                      <a:pt x="0" y="0"/>
                      <a:pt x="0" y="0"/>
                    </a:cubicBezTo>
                    <a:lnTo>
                      <a:pt x="1169" y="356062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  <p:pic>
          <p:nvPicPr>
            <p:cNvPr id="179" name="图片 178" descr="黑暗中的光&#10;&#10;描述已自动生成">
              <a:extLst>
                <a:ext uri="{FF2B5EF4-FFF2-40B4-BE49-F238E27FC236}">
                  <a16:creationId xmlns:a16="http://schemas.microsoft.com/office/drawing/2014/main" id="{2C5531D1-700E-BC09-807A-AD80A357BB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 rot="10800000">
              <a:off x="1992237" y="3542595"/>
              <a:ext cx="1797443" cy="393742"/>
            </a:xfrm>
            <a:prstGeom prst="rect">
              <a:avLst/>
            </a:prstGeom>
          </p:spPr>
        </p:pic>
        <p:pic>
          <p:nvPicPr>
            <p:cNvPr id="180" name="图片 179" descr="黑暗中的光&#10;&#10;描述已自动生成">
              <a:extLst>
                <a:ext uri="{FF2B5EF4-FFF2-40B4-BE49-F238E27FC236}">
                  <a16:creationId xmlns:a16="http://schemas.microsoft.com/office/drawing/2014/main" id="{0BBBE3EF-A77E-28C1-2C5D-C3E7D1A3BA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>
              <a:off x="2145739" y="3060947"/>
              <a:ext cx="1797443" cy="393742"/>
            </a:xfrm>
            <a:prstGeom prst="rect">
              <a:avLst/>
            </a:prstGeom>
          </p:spPr>
        </p:pic>
      </p:grpSp>
      <p:sp>
        <p:nvSpPr>
          <p:cNvPr id="186" name="椭圆 185">
            <a:extLst>
              <a:ext uri="{FF2B5EF4-FFF2-40B4-BE49-F238E27FC236}">
                <a16:creationId xmlns:a16="http://schemas.microsoft.com/office/drawing/2014/main" id="{971D36A2-EEBB-99D8-9C74-39EA6ECDCFB1}"/>
              </a:ext>
            </a:extLst>
          </p:cNvPr>
          <p:cNvSpPr/>
          <p:nvPr/>
        </p:nvSpPr>
        <p:spPr>
          <a:xfrm>
            <a:off x="8819953" y="3878611"/>
            <a:ext cx="756256" cy="756892"/>
          </a:xfrm>
          <a:prstGeom prst="ellipse">
            <a:avLst/>
          </a:prstGeom>
          <a:gradFill>
            <a:gsLst>
              <a:gs pos="100000">
                <a:srgbClr val="3D6AFD"/>
              </a:gs>
              <a:gs pos="87000">
                <a:srgbClr val="2BB6CD"/>
              </a:gs>
              <a:gs pos="0">
                <a:srgbClr val="4D76D7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00">
              <a:ea typeface="汉仪正圆 55简" panose="00020600040101010101" charset="-122"/>
            </a:endParaRPr>
          </a:p>
        </p:txBody>
      </p:sp>
      <p:pic>
        <p:nvPicPr>
          <p:cNvPr id="8" name="图形 7" descr="目标受众 纯色填充">
            <a:extLst>
              <a:ext uri="{FF2B5EF4-FFF2-40B4-BE49-F238E27FC236}">
                <a16:creationId xmlns:a16="http://schemas.microsoft.com/office/drawing/2014/main" id="{7019AB18-80A6-6202-013B-D3FDFE25C5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24350" y="3969057"/>
            <a:ext cx="576000" cy="576000"/>
          </a:xfrm>
          <a:prstGeom prst="rect">
            <a:avLst/>
          </a:prstGeom>
        </p:spPr>
      </p:pic>
      <p:sp>
        <p:nvSpPr>
          <p:cNvPr id="188" name="文本框 187">
            <a:extLst>
              <a:ext uri="{FF2B5EF4-FFF2-40B4-BE49-F238E27FC236}">
                <a16:creationId xmlns:a16="http://schemas.microsoft.com/office/drawing/2014/main" id="{F19DB7F6-22A3-1807-BB97-B04989987E55}"/>
              </a:ext>
            </a:extLst>
          </p:cNvPr>
          <p:cNvSpPr txBox="1"/>
          <p:nvPr/>
        </p:nvSpPr>
        <p:spPr>
          <a:xfrm>
            <a:off x="9722524" y="4016727"/>
            <a:ext cx="14407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溯源查证</a:t>
            </a:r>
          </a:p>
        </p:txBody>
      </p:sp>
      <p:sp>
        <p:nvSpPr>
          <p:cNvPr id="190" name="矩形: 圆角 38">
            <a:extLst>
              <a:ext uri="{FF2B5EF4-FFF2-40B4-BE49-F238E27FC236}">
                <a16:creationId xmlns:a16="http://schemas.microsoft.com/office/drawing/2014/main" id="{F885F494-E4F6-7FA4-397F-97A8BE91A6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从单一语音合成到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多样音视频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，从单纯</a:t>
            </a: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TTS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到覆盖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音视频媒体产业上下游全链条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pic>
        <p:nvPicPr>
          <p:cNvPr id="12" name="图片 11" descr="2378 [转换]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181"/>
          <a:stretch>
            <a:fillRect/>
          </a:stretch>
        </p:blipFill>
        <p:spPr>
          <a:xfrm>
            <a:off x="5211193" y="1080109"/>
            <a:ext cx="926749" cy="1296000"/>
          </a:xfrm>
          <a:prstGeom prst="rect">
            <a:avLst/>
          </a:prstGeom>
        </p:spPr>
      </p:pic>
      <p:pic>
        <p:nvPicPr>
          <p:cNvPr id="8" name="图片 7" descr="/Users/weiqingqing/Desktop/2555 [转换].png2555 [转换]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21923" y="4382594"/>
            <a:ext cx="1296000" cy="1296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416637" y="1290829"/>
            <a:ext cx="4484861" cy="116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『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以人为本，智能向善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』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多模态音视频内容感知与图片识别描述；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服务于校园心理驿站、智能监控数据中台等。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00696" y="2909262"/>
            <a:ext cx="4888457" cy="116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『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始得万物，百晓千知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』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自然语言控制语音合成与实时数字人推流系统；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服务于在线多媒体教学、个性化教育辅导等。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451855" y="4851105"/>
            <a:ext cx="5201439" cy="116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『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一体两翼，精确教学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』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鉴别深度伪造合成音视频，保障信息安全可控；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服务于在线监考身份验证、合成内容鉴别鉴权等。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667089" y="1699666"/>
            <a:ext cx="1295999" cy="3458667"/>
            <a:chOff x="6527" y="3759"/>
            <a:chExt cx="1474" cy="4476"/>
          </a:xfrm>
        </p:grpSpPr>
        <p:sp>
          <p:nvSpPr>
            <p:cNvPr id="33" name="任意多边形 32"/>
            <p:cNvSpPr/>
            <p:nvPr/>
          </p:nvSpPr>
          <p:spPr>
            <a:xfrm>
              <a:off x="7370" y="3759"/>
              <a:ext cx="611" cy="4476"/>
            </a:xfrm>
            <a:custGeom>
              <a:avLst/>
              <a:gdLst>
                <a:gd name="connisteX0" fmla="*/ 387985 w 387985"/>
                <a:gd name="connsiteY0" fmla="*/ 0 h 2842260"/>
                <a:gd name="connisteX1" fmla="*/ 0 w 387985"/>
                <a:gd name="connsiteY1" fmla="*/ 0 h 2842260"/>
                <a:gd name="connisteX2" fmla="*/ 0 w 387985"/>
                <a:gd name="connsiteY2" fmla="*/ 2842260 h 2842260"/>
                <a:gd name="connisteX3" fmla="*/ 387985 w 387985"/>
                <a:gd name="connsiteY3" fmla="*/ 2842260 h 2842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387985" h="2842260">
                  <a:moveTo>
                    <a:pt x="387985" y="0"/>
                  </a:moveTo>
                  <a:lnTo>
                    <a:pt x="0" y="0"/>
                  </a:lnTo>
                  <a:lnTo>
                    <a:pt x="0" y="2842260"/>
                  </a:lnTo>
                  <a:lnTo>
                    <a:pt x="387985" y="2842260"/>
                  </a:lnTo>
                </a:path>
              </a:pathLst>
            </a:custGeom>
            <a:noFill/>
            <a:ln w="19050" cap="rnd">
              <a:gradFill>
                <a:gsLst>
                  <a:gs pos="1000">
                    <a:srgbClr val="3D6AFD"/>
                  </a:gs>
                  <a:gs pos="100000">
                    <a:srgbClr val="33DDF8"/>
                  </a:gs>
                </a:gsLst>
                <a:lin ang="10800000" scaled="1"/>
                <a:tileRect r="-100000" b="-100000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6527" y="5895"/>
              <a:ext cx="1474" cy="0"/>
            </a:xfrm>
            <a:prstGeom prst="line">
              <a:avLst/>
            </a:prstGeom>
            <a:ln w="19050" cap="rnd">
              <a:gradFill>
                <a:gsLst>
                  <a:gs pos="1000">
                    <a:srgbClr val="3D6AFD"/>
                  </a:gs>
                  <a:gs pos="100000">
                    <a:srgbClr val="33DDF8"/>
                  </a:gs>
                </a:gsLst>
                <a:lin ang="10800000" scaled="1"/>
                <a:tileRect r="-100000" b="-10000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6317923" y="883526"/>
            <a:ext cx="426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6365566" y="2506292"/>
            <a:ext cx="497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多智能体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-</a:t>
            </a:r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知识库协作系统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365566" y="4113091"/>
            <a:ext cx="5287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多学科客制化评估系统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&amp;</a:t>
            </a:r>
          </a:p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游戏化学习平台及评估系统</a:t>
            </a:r>
          </a:p>
        </p:txBody>
      </p:sp>
      <p:sp>
        <p:nvSpPr>
          <p:cNvPr id="64" name="椭圆 63"/>
          <p:cNvSpPr>
            <a:spLocks noChangeAspect="1"/>
          </p:cNvSpPr>
          <p:nvPr/>
        </p:nvSpPr>
        <p:spPr>
          <a:xfrm>
            <a:off x="5296404" y="2286004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39" name="椭圆 38"/>
          <p:cNvSpPr>
            <a:spLocks noChangeAspect="1"/>
          </p:cNvSpPr>
          <p:nvPr/>
        </p:nvSpPr>
        <p:spPr>
          <a:xfrm>
            <a:off x="5392476" y="3924629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5" y="254000"/>
            <a:ext cx="7411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项目创新点、技术路线与解决方案</a:t>
            </a:r>
          </a:p>
        </p:txBody>
      </p: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4" name="椭圆 13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pic>
        <p:nvPicPr>
          <p:cNvPr id="2" name="图片 1" descr="2355 [转换]">
            <a:extLst>
              <a:ext uri="{FF2B5EF4-FFF2-40B4-BE49-F238E27FC236}">
                <a16:creationId xmlns:a16="http://schemas.microsoft.com/office/drawing/2014/main" id="{2A67D246-61CE-A738-F6A1-B5AD34F719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240"/>
          <a:stretch>
            <a:fillRect/>
          </a:stretch>
        </p:blipFill>
        <p:spPr>
          <a:xfrm>
            <a:off x="5224198" y="2812256"/>
            <a:ext cx="936769" cy="1296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2" h="3022">
                <a:moveTo>
                  <a:pt x="0" y="0"/>
                </a:moveTo>
                <a:lnTo>
                  <a:pt x="1912" y="0"/>
                </a:lnTo>
                <a:lnTo>
                  <a:pt x="1912" y="3022"/>
                </a:lnTo>
                <a:lnTo>
                  <a:pt x="1827" y="3022"/>
                </a:lnTo>
                <a:cubicBezTo>
                  <a:pt x="1820" y="2950"/>
                  <a:pt x="1596" y="2867"/>
                  <a:pt x="1468" y="2838"/>
                </a:cubicBezTo>
                <a:lnTo>
                  <a:pt x="1471" y="2790"/>
                </a:lnTo>
                <a:lnTo>
                  <a:pt x="1003" y="2696"/>
                </a:lnTo>
                <a:lnTo>
                  <a:pt x="911" y="2767"/>
                </a:lnTo>
                <a:lnTo>
                  <a:pt x="900" y="2767"/>
                </a:lnTo>
                <a:lnTo>
                  <a:pt x="882" y="2767"/>
                </a:lnTo>
                <a:lnTo>
                  <a:pt x="821" y="2719"/>
                </a:lnTo>
                <a:lnTo>
                  <a:pt x="738" y="2686"/>
                </a:lnTo>
                <a:lnTo>
                  <a:pt x="633" y="2681"/>
                </a:lnTo>
                <a:lnTo>
                  <a:pt x="518" y="2681"/>
                </a:lnTo>
                <a:lnTo>
                  <a:pt x="402" y="2730"/>
                </a:lnTo>
                <a:lnTo>
                  <a:pt x="413" y="2796"/>
                </a:lnTo>
                <a:cubicBezTo>
                  <a:pt x="236" y="2820"/>
                  <a:pt x="49" y="2877"/>
                  <a:pt x="0" y="2906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B01BADC1-92C4-90A6-11F7-B72B102C8D9F}"/>
              </a:ext>
            </a:extLst>
          </p:cNvPr>
          <p:cNvSpPr>
            <a:spLocks noChangeAspect="1"/>
          </p:cNvSpPr>
          <p:nvPr/>
        </p:nvSpPr>
        <p:spPr>
          <a:xfrm>
            <a:off x="5343711" y="5658715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90BD347-746C-716B-7995-CC9CAC387DF3}"/>
              </a:ext>
            </a:extLst>
          </p:cNvPr>
          <p:cNvGrpSpPr/>
          <p:nvPr/>
        </p:nvGrpSpPr>
        <p:grpSpPr>
          <a:xfrm>
            <a:off x="1182943" y="1839670"/>
            <a:ext cx="2461368" cy="3420000"/>
            <a:chOff x="1182943" y="1839670"/>
            <a:chExt cx="2461368" cy="3420000"/>
          </a:xfrm>
        </p:grpSpPr>
        <p:pic>
          <p:nvPicPr>
            <p:cNvPr id="18" name="图片 17" descr="robot-humanoid-using-tablet-computer-big-data-analytic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182943" y="1839670"/>
              <a:ext cx="2461368" cy="3420000"/>
            </a:xfrm>
            <a:prstGeom prst="roundRect">
              <a:avLst>
                <a:gd name="adj" fmla="val 1573"/>
              </a:avLst>
            </a:prstGeom>
            <a:ln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</p:pic>
        <p:pic>
          <p:nvPicPr>
            <p:cNvPr id="7" name="图片 6" descr="徽标&#10;&#10;AI 生成的内容可能不正确。">
              <a:extLst>
                <a:ext uri="{FF2B5EF4-FFF2-40B4-BE49-F238E27FC236}">
                  <a16:creationId xmlns:a16="http://schemas.microsoft.com/office/drawing/2014/main" id="{7FDA12BB-0781-EF91-E4E0-CC6A17D1F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-1800000">
              <a:off x="2578214" y="3261670"/>
              <a:ext cx="576000" cy="576000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</p:pic>
      </p:grpSp>
      <p:sp>
        <p:nvSpPr>
          <p:cNvPr id="29" name="圆角矩形 15">
            <a:extLst>
              <a:ext uri="{FF2B5EF4-FFF2-40B4-BE49-F238E27FC236}">
                <a16:creationId xmlns:a16="http://schemas.microsoft.com/office/drawing/2014/main" id="{4B62F18A-F619-A5AA-DC41-339CD41E399B}"/>
              </a:ext>
            </a:extLst>
          </p:cNvPr>
          <p:cNvSpPr/>
          <p:nvPr/>
        </p:nvSpPr>
        <p:spPr>
          <a:xfrm>
            <a:off x="1049011" y="1710056"/>
            <a:ext cx="2733280" cy="3667239"/>
          </a:xfrm>
          <a:prstGeom prst="roundRect">
            <a:avLst>
              <a:gd name="adj" fmla="val 2782"/>
            </a:avLst>
          </a:prstGeom>
          <a:noFill/>
          <a:ln w="22225">
            <a:solidFill>
              <a:srgbClr val="36BCF9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B6BF6-C03D-1AF2-5979-3109ACB81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46A9C537-8A7D-5D0E-7496-76F2D47E1C7C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82B12E6D-F727-73DC-E322-4DB19DBD4B2B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0FA4DE5A-6CDE-009A-AB46-FBD325E61387}"/>
              </a:ext>
            </a:extLst>
          </p:cNvPr>
          <p:cNvSpPr txBox="1"/>
          <p:nvPr/>
        </p:nvSpPr>
        <p:spPr>
          <a:xfrm>
            <a:off x="983614" y="312279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项目技术路线基础：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数据增广</a:t>
            </a:r>
            <a:endParaRPr lang="zh-CN" altLang="en-US" sz="28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3D9A2FE-4B77-F234-A656-8C28E02860E9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FB2C3B9-5DFA-780E-132E-4D08BA361C05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9FD049F7-1C5C-B655-E2CC-8891D4028D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FA8E864-AAC0-525E-7859-0B68F748929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图像、音视频样本扩充，提升场景应用泛化性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2C0FE875-C446-FD12-34ED-07E1037D1EAF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5B456940-BCF1-6473-3BE8-1076E18F44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针对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泛化性差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难点，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百万级别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真伪数据集辅助训练与测试：高质量，高泛化性</a:t>
            </a:r>
            <a:endParaRPr lang="en-US" altLang="zh-CN" sz="2700" b="1" dirty="0"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515231A-60C0-9F0E-653C-75632A77D0ED}"/>
              </a:ext>
            </a:extLst>
          </p:cNvPr>
          <p:cNvGrpSpPr/>
          <p:nvPr/>
        </p:nvGrpSpPr>
        <p:grpSpPr>
          <a:xfrm>
            <a:off x="531349" y="1477840"/>
            <a:ext cx="5295884" cy="1666937"/>
            <a:chOff x="673456" y="1163212"/>
            <a:chExt cx="5295884" cy="1666937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DCFDAB21-14B6-F4EF-2BCE-0ECA96A094C9}"/>
                </a:ext>
              </a:extLst>
            </p:cNvPr>
            <p:cNvSpPr/>
            <p:nvPr/>
          </p:nvSpPr>
          <p:spPr>
            <a:xfrm>
              <a:off x="673456" y="1163212"/>
              <a:ext cx="1556471" cy="166693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29091BA5-FDA5-B46A-7855-AB1119A74A3F}"/>
                </a:ext>
              </a:extLst>
            </p:cNvPr>
            <p:cNvSpPr/>
            <p:nvPr/>
          </p:nvSpPr>
          <p:spPr>
            <a:xfrm>
              <a:off x="2382802" y="1163212"/>
              <a:ext cx="2352822" cy="1654736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9900D3FC-AFCE-4068-FF47-8DC02A7D44A3}"/>
                </a:ext>
              </a:extLst>
            </p:cNvPr>
            <p:cNvGrpSpPr/>
            <p:nvPr/>
          </p:nvGrpSpPr>
          <p:grpSpPr>
            <a:xfrm>
              <a:off x="2509675" y="1953633"/>
              <a:ext cx="2163239" cy="822154"/>
              <a:chOff x="2860359" y="1676988"/>
              <a:chExt cx="2527031" cy="1008243"/>
            </a:xfrm>
          </p:grpSpPr>
          <p:sp>
            <p:nvSpPr>
              <p:cNvPr id="46" name="箭头: 右 45">
                <a:extLst>
                  <a:ext uri="{FF2B5EF4-FFF2-40B4-BE49-F238E27FC236}">
                    <a16:creationId xmlns:a16="http://schemas.microsoft.com/office/drawing/2014/main" id="{E241334F-575A-6FB4-B045-23B127B4ACC7}"/>
                  </a:ext>
                </a:extLst>
              </p:cNvPr>
              <p:cNvSpPr/>
              <p:nvPr/>
            </p:nvSpPr>
            <p:spPr>
              <a:xfrm>
                <a:off x="3325160" y="1920623"/>
                <a:ext cx="1336906" cy="338562"/>
              </a:xfrm>
              <a:prstGeom prst="rightArrow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622B35CA-1596-A05D-450D-49F131F6CAF7}"/>
                  </a:ext>
                </a:extLst>
              </p:cNvPr>
              <p:cNvGrpSpPr/>
              <p:nvPr/>
            </p:nvGrpSpPr>
            <p:grpSpPr>
              <a:xfrm>
                <a:off x="2860359" y="1676988"/>
                <a:ext cx="2527031" cy="1008243"/>
                <a:chOff x="3024338" y="1728570"/>
                <a:chExt cx="2527031" cy="1008243"/>
              </a:xfrm>
            </p:grpSpPr>
            <p:pic>
              <p:nvPicPr>
                <p:cNvPr id="48" name="图片 47">
                  <a:extLst>
                    <a:ext uri="{FF2B5EF4-FFF2-40B4-BE49-F238E27FC236}">
                      <a16:creationId xmlns:a16="http://schemas.microsoft.com/office/drawing/2014/main" id="{B0305905-D98F-51BB-EFCD-8116DC3068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2703"/>
                <a:stretch>
                  <a:fillRect/>
                </a:stretch>
              </p:blipFill>
              <p:spPr>
                <a:xfrm>
                  <a:off x="3024338" y="1741587"/>
                  <a:ext cx="684045" cy="674272"/>
                </a:xfrm>
                <a:prstGeom prst="rect">
                  <a:avLst/>
                </a:prstGeom>
              </p:spPr>
            </p:pic>
            <p:pic>
              <p:nvPicPr>
                <p:cNvPr id="49" name="图片 48">
                  <a:extLst>
                    <a:ext uri="{FF2B5EF4-FFF2-40B4-BE49-F238E27FC236}">
                      <a16:creationId xmlns:a16="http://schemas.microsoft.com/office/drawing/2014/main" id="{DFF15E89-9AAB-A4C0-3FE3-0B37F77A7D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910858" y="1738252"/>
                  <a:ext cx="671573" cy="686497"/>
                </a:xfrm>
                <a:prstGeom prst="rect">
                  <a:avLst/>
                </a:prstGeom>
              </p:spPr>
            </p:pic>
            <p:pic>
              <p:nvPicPr>
                <p:cNvPr id="50" name="图片 49">
                  <a:extLst>
                    <a:ext uri="{FF2B5EF4-FFF2-40B4-BE49-F238E27FC236}">
                      <a16:creationId xmlns:a16="http://schemas.microsoft.com/office/drawing/2014/main" id="{CF1B0CA2-26A8-725E-587B-33F70C5BB0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28448" y="1728570"/>
                  <a:ext cx="705451" cy="714774"/>
                </a:xfrm>
                <a:prstGeom prst="rect">
                  <a:avLst/>
                </a:prstGeom>
              </p:spPr>
            </p:pic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ABD5EAD0-2FE4-F0CC-3E11-F4C99140EE9B}"/>
                    </a:ext>
                  </a:extLst>
                </p:cNvPr>
                <p:cNvSpPr txBox="1"/>
                <p:nvPr/>
              </p:nvSpPr>
              <p:spPr>
                <a:xfrm>
                  <a:off x="3040680" y="2429036"/>
                  <a:ext cx="66383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 rotWithShape="0">
                          <a:srgbClr val="000000">
                            <a:alpha val="62000"/>
                          </a:srgbClr>
                        </a:outerShdw>
                      </a:effectLst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j-ea"/>
                    </a:rPr>
                    <a:t>素材</a:t>
                  </a:r>
                  <a:endPara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 rotWithShape="0">
                        <a:srgbClr val="000000">
                          <a:alpha val="62000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ea"/>
                  </a:endParaRPr>
                </a:p>
              </p:txBody>
            </p:sp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FB0F8321-4F24-E633-BDB8-994E269A1B84}"/>
                    </a:ext>
                  </a:extLst>
                </p:cNvPr>
                <p:cNvSpPr txBox="1"/>
                <p:nvPr/>
              </p:nvSpPr>
              <p:spPr>
                <a:xfrm>
                  <a:off x="4015010" y="2429036"/>
                  <a:ext cx="66383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 rotWithShape="0">
                          <a:srgbClr val="000000">
                            <a:alpha val="62000"/>
                          </a:srgbClr>
                        </a:outerShdw>
                      </a:effectLst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j-ea"/>
                    </a:rPr>
                    <a:t>目标</a:t>
                  </a:r>
                  <a:endPara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 rotWithShape="0">
                        <a:srgbClr val="000000">
                          <a:alpha val="62000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ea"/>
                  </a:endParaRPr>
                </a:p>
              </p:txBody>
            </p:sp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10B1C22E-5F80-80E5-1D7C-22A577ED5179}"/>
                    </a:ext>
                  </a:extLst>
                </p:cNvPr>
                <p:cNvSpPr txBox="1"/>
                <p:nvPr/>
              </p:nvSpPr>
              <p:spPr>
                <a:xfrm>
                  <a:off x="4887537" y="2423611"/>
                  <a:ext cx="663832" cy="3077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 rotWithShape="0">
                          <a:srgbClr val="000000">
                            <a:alpha val="62000"/>
                          </a:srgbClr>
                        </a:outerShdw>
                      </a:effectLst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j-ea"/>
                    </a:rPr>
                    <a:t>成果</a:t>
                  </a:r>
                  <a:endPara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 rotWithShape="0">
                        <a:srgbClr val="000000">
                          <a:alpha val="62000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ea"/>
                  </a:endParaRPr>
                </a:p>
              </p:txBody>
            </p:sp>
          </p:grp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7B5E8D7D-568C-08B9-7D7A-27A293E61424}"/>
                </a:ext>
              </a:extLst>
            </p:cNvPr>
            <p:cNvGrpSpPr/>
            <p:nvPr/>
          </p:nvGrpSpPr>
          <p:grpSpPr>
            <a:xfrm>
              <a:off x="832280" y="1353285"/>
              <a:ext cx="1293764" cy="1276082"/>
              <a:chOff x="776224" y="1332104"/>
              <a:chExt cx="1783247" cy="1940539"/>
            </a:xfrm>
          </p:grpSpPr>
          <p:pic>
            <p:nvPicPr>
              <p:cNvPr id="39" name="图片 38">
                <a:extLst>
                  <a:ext uri="{FF2B5EF4-FFF2-40B4-BE49-F238E27FC236}">
                    <a16:creationId xmlns:a16="http://schemas.microsoft.com/office/drawing/2014/main" id="{0C146C6E-D4EB-9E4F-8A94-C0DE254606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 rot="428075">
                <a:off x="776224" y="1728570"/>
                <a:ext cx="736096" cy="720024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0" name="图片 39">
                <a:extLst>
                  <a:ext uri="{FF2B5EF4-FFF2-40B4-BE49-F238E27FC236}">
                    <a16:creationId xmlns:a16="http://schemas.microsoft.com/office/drawing/2014/main" id="{F7B93FF2-BC31-6A73-A894-D9EB5534E3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32033" y="2647693"/>
                <a:ext cx="554521" cy="561175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1" name="图片 40">
                <a:extLst>
                  <a:ext uri="{FF2B5EF4-FFF2-40B4-BE49-F238E27FC236}">
                    <a16:creationId xmlns:a16="http://schemas.microsoft.com/office/drawing/2014/main" id="{4503A826-4379-D224-E85D-30AFF2BF27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 rot="21258604">
                <a:off x="1260057" y="2283664"/>
                <a:ext cx="587920" cy="59481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2" name="图片 41">
                <a:extLst>
                  <a:ext uri="{FF2B5EF4-FFF2-40B4-BE49-F238E27FC236}">
                    <a16:creationId xmlns:a16="http://schemas.microsoft.com/office/drawing/2014/main" id="{BB5BD614-DEF2-D6DB-70A2-B32329969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 rot="20839089">
                <a:off x="1889546" y="1823779"/>
                <a:ext cx="669925" cy="63084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3" name="图片 42">
                <a:extLst>
                  <a:ext uri="{FF2B5EF4-FFF2-40B4-BE49-F238E27FC236}">
                    <a16:creationId xmlns:a16="http://schemas.microsoft.com/office/drawing/2014/main" id="{9E85089F-7780-D90B-4B8C-D663DB88CD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4707" b="-1"/>
              <a:stretch>
                <a:fillRect/>
              </a:stretch>
            </p:blipFill>
            <p:spPr>
              <a:xfrm rot="549709">
                <a:off x="1342047" y="1332104"/>
                <a:ext cx="554520" cy="51876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28575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248C5CB7-126A-1540-E82C-62D6BD7C70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 rot="1229824">
                <a:off x="857531" y="2678283"/>
                <a:ext cx="593087" cy="59436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5" name="图片 44">
                <a:extLst>
                  <a:ext uri="{FF2B5EF4-FFF2-40B4-BE49-F238E27FC236}">
                    <a16:creationId xmlns:a16="http://schemas.microsoft.com/office/drawing/2014/main" id="{CCB7EE60-C2C0-3102-BC58-D1D16AD506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 rot="20567176">
                <a:off x="1279523" y="1807303"/>
                <a:ext cx="747984" cy="54825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AAF9627E-1A7E-3B76-9FBA-CC529302757D}"/>
                </a:ext>
              </a:extLst>
            </p:cNvPr>
            <p:cNvSpPr/>
            <p:nvPr/>
          </p:nvSpPr>
          <p:spPr>
            <a:xfrm>
              <a:off x="4843863" y="1163212"/>
              <a:ext cx="1125477" cy="165473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90D6DCB7-104B-8F0F-7B43-AEABD0D9BBDF}"/>
                </a:ext>
              </a:extLst>
            </p:cNvPr>
            <p:cNvGrpSpPr/>
            <p:nvPr/>
          </p:nvGrpSpPr>
          <p:grpSpPr>
            <a:xfrm>
              <a:off x="5019845" y="1459145"/>
              <a:ext cx="816363" cy="1226530"/>
              <a:chOff x="4682570" y="1275593"/>
              <a:chExt cx="1300796" cy="2307611"/>
            </a:xfrm>
          </p:grpSpPr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8A68CD9B-F355-94A3-C8B0-EA23BF603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714178" y="2113985"/>
                <a:ext cx="691732" cy="676223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93E83248-2965-AEA1-25EB-7D93EEB934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263716" y="2374602"/>
                <a:ext cx="719650" cy="71344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5" name="图片 34">
                <a:extLst>
                  <a:ext uri="{FF2B5EF4-FFF2-40B4-BE49-F238E27FC236}">
                    <a16:creationId xmlns:a16="http://schemas.microsoft.com/office/drawing/2014/main" id="{6E5DA9C8-3A2D-97D8-5F8E-5895C13C10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718182" y="2882166"/>
                <a:ext cx="701038" cy="70103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6" name="图片 35">
                <a:extLst>
                  <a:ext uri="{FF2B5EF4-FFF2-40B4-BE49-F238E27FC236}">
                    <a16:creationId xmlns:a16="http://schemas.microsoft.com/office/drawing/2014/main" id="{3A557D76-0810-B7B6-75CF-C6F8127165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718" t="3592"/>
              <a:stretch>
                <a:fillRect/>
              </a:stretch>
            </p:blipFill>
            <p:spPr>
              <a:xfrm>
                <a:off x="5183104" y="1420269"/>
                <a:ext cx="756137" cy="78975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8" name="图片 37">
                <a:extLst>
                  <a:ext uri="{FF2B5EF4-FFF2-40B4-BE49-F238E27FC236}">
                    <a16:creationId xmlns:a16="http://schemas.microsoft.com/office/drawing/2014/main" id="{C71A6958-17EA-78E1-FB4C-258E26ED4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682570" y="1275593"/>
                <a:ext cx="651461" cy="70069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FE68A29D-C9EF-8BFB-A5D6-2C63E252220E}"/>
                </a:ext>
              </a:extLst>
            </p:cNvPr>
            <p:cNvGrpSpPr/>
            <p:nvPr/>
          </p:nvGrpSpPr>
          <p:grpSpPr>
            <a:xfrm>
              <a:off x="2511144" y="1301266"/>
              <a:ext cx="1542333" cy="549823"/>
              <a:chOff x="2860359" y="1690004"/>
              <a:chExt cx="1801707" cy="674272"/>
            </a:xfrm>
          </p:grpSpPr>
          <p:sp>
            <p:nvSpPr>
              <p:cNvPr id="31" name="箭头: 右 30">
                <a:extLst>
                  <a:ext uri="{FF2B5EF4-FFF2-40B4-BE49-F238E27FC236}">
                    <a16:creationId xmlns:a16="http://schemas.microsoft.com/office/drawing/2014/main" id="{26FFB8B2-ACA3-68CE-138E-3587CF480E05}"/>
                  </a:ext>
                </a:extLst>
              </p:cNvPr>
              <p:cNvSpPr/>
              <p:nvPr/>
            </p:nvSpPr>
            <p:spPr>
              <a:xfrm>
                <a:off x="3325160" y="1920623"/>
                <a:ext cx="1336906" cy="338562"/>
              </a:xfrm>
              <a:prstGeom prst="rightArrow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32" name="图片 31">
                <a:extLst>
                  <a:ext uri="{FF2B5EF4-FFF2-40B4-BE49-F238E27FC236}">
                    <a16:creationId xmlns:a16="http://schemas.microsoft.com/office/drawing/2014/main" id="{B5E79884-BD19-0D4B-942C-CB89B492E3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2703"/>
              <a:stretch>
                <a:fillRect/>
              </a:stretch>
            </p:blipFill>
            <p:spPr>
              <a:xfrm>
                <a:off x="2860359" y="1690004"/>
                <a:ext cx="684045" cy="674272"/>
              </a:xfrm>
              <a:prstGeom prst="rect">
                <a:avLst/>
              </a:prstGeom>
            </p:spPr>
          </p:pic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DCF19781-863E-63E8-DF47-5525FA132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4074102" y="1304445"/>
              <a:ext cx="551431" cy="569057"/>
            </a:xfrm>
            <a:prstGeom prst="rect">
              <a:avLst/>
            </a:prstGeom>
          </p:spPr>
        </p:pic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0D3CD791-6C0E-A190-73B3-D5DE65A12B13}"/>
              </a:ext>
            </a:extLst>
          </p:cNvPr>
          <p:cNvGrpSpPr/>
          <p:nvPr/>
        </p:nvGrpSpPr>
        <p:grpSpPr>
          <a:xfrm>
            <a:off x="801809" y="3144465"/>
            <a:ext cx="4919411" cy="727935"/>
            <a:chOff x="974573" y="2876645"/>
            <a:chExt cx="4919411" cy="727935"/>
          </a:xfrm>
        </p:grpSpPr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383DB6E8-FADF-04FC-9349-453B0606AFD6}"/>
                </a:ext>
              </a:extLst>
            </p:cNvPr>
            <p:cNvSpPr txBox="1"/>
            <p:nvPr/>
          </p:nvSpPr>
          <p:spPr>
            <a:xfrm>
              <a:off x="974573" y="2876645"/>
              <a:ext cx="83817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 rotWithShape="0">
                      <a:srgbClr val="000000">
                        <a:alpha val="62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收集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2F4EAD71-72DD-7EC3-045E-E0EEA7D4782A}"/>
                </a:ext>
              </a:extLst>
            </p:cNvPr>
            <p:cNvSpPr txBox="1"/>
            <p:nvPr/>
          </p:nvSpPr>
          <p:spPr>
            <a:xfrm>
              <a:off x="2503709" y="2896694"/>
              <a:ext cx="177728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dirty="0">
                  <a:solidFill>
                    <a:prstClr val="white"/>
                  </a:solidFill>
                  <a:effectLst>
                    <a:outerShdw blurRad="38100" dist="38100" dir="2700000" algn="tl" rotWithShape="0">
                      <a:srgbClr val="000000">
                        <a:alpha val="62000"/>
                      </a:srgbClr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增广数据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 rotWithShape="0">
                      <a:srgbClr val="000000">
                        <a:alpha val="62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模式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97A58E7A-BBE2-7725-9671-355CB79AC950}"/>
                </a:ext>
              </a:extLst>
            </p:cNvPr>
            <p:cNvSpPr txBox="1"/>
            <p:nvPr/>
          </p:nvSpPr>
          <p:spPr>
            <a:xfrm>
              <a:off x="4815212" y="2878272"/>
              <a:ext cx="107877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 rotWithShape="0">
                      <a:srgbClr val="000000">
                        <a:alpha val="62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数据集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8" name="箭头: 下 57">
              <a:extLst>
                <a:ext uri="{FF2B5EF4-FFF2-40B4-BE49-F238E27FC236}">
                  <a16:creationId xmlns:a16="http://schemas.microsoft.com/office/drawing/2014/main" id="{661C337C-00EB-930B-D929-4584850E94C3}"/>
                </a:ext>
              </a:extLst>
            </p:cNvPr>
            <p:cNvSpPr/>
            <p:nvPr/>
          </p:nvSpPr>
          <p:spPr>
            <a:xfrm rot="16200000">
              <a:off x="2001575" y="2747714"/>
              <a:ext cx="298364" cy="697598"/>
            </a:xfrm>
            <a:prstGeom prst="downArrow">
              <a:avLst>
                <a:gd name="adj1" fmla="val 50000"/>
                <a:gd name="adj2" fmla="val 50000"/>
              </a:avLst>
            </a:prstGeom>
            <a:gradFill flip="none" rotWithShape="1">
              <a:gsLst>
                <a:gs pos="0">
                  <a:srgbClr val="016DFF">
                    <a:alpha val="0"/>
                  </a:srgbClr>
                </a:gs>
                <a:gs pos="100000">
                  <a:srgbClr val="03A2FF"/>
                </a:gs>
              </a:gsLst>
              <a:lin ang="5400000" scaled="1"/>
              <a:tileRect/>
            </a:gradFill>
            <a:ln w="3175">
              <a:gradFill flip="none" rotWithShape="1">
                <a:gsLst>
                  <a:gs pos="0">
                    <a:srgbClr val="00FFFF">
                      <a:alpha val="0"/>
                    </a:srgbClr>
                  </a:gs>
                  <a:gs pos="77000">
                    <a:srgbClr val="00FFFF"/>
                  </a:gs>
                </a:gsLst>
                <a:lin ang="0" scaled="1"/>
                <a:tileRect/>
              </a:gradFill>
              <a:round/>
            </a:ln>
            <a:effectLst>
              <a:outerShdw blurRad="152400" sx="1000" sy="1000" algn="ctr" rotWithShape="0">
                <a:srgbClr val="00FFFF"/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FFFF"/>
                    </a:gs>
                    <a:gs pos="73000">
                      <a:srgbClr val="4472C4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9" name="箭头: 下 58">
              <a:extLst>
                <a:ext uri="{FF2B5EF4-FFF2-40B4-BE49-F238E27FC236}">
                  <a16:creationId xmlns:a16="http://schemas.microsoft.com/office/drawing/2014/main" id="{5F8B6BA8-0B61-4050-F9DE-ABA678A5E6A9}"/>
                </a:ext>
              </a:extLst>
            </p:cNvPr>
            <p:cNvSpPr/>
            <p:nvPr/>
          </p:nvSpPr>
          <p:spPr>
            <a:xfrm rot="16200000">
              <a:off x="4436536" y="2788853"/>
              <a:ext cx="313138" cy="607606"/>
            </a:xfrm>
            <a:prstGeom prst="downArrow">
              <a:avLst/>
            </a:prstGeom>
            <a:gradFill flip="none" rotWithShape="1">
              <a:gsLst>
                <a:gs pos="0">
                  <a:srgbClr val="016DFF">
                    <a:alpha val="0"/>
                  </a:srgbClr>
                </a:gs>
                <a:gs pos="100000">
                  <a:srgbClr val="03A2FF"/>
                </a:gs>
              </a:gsLst>
              <a:lin ang="5400000" scaled="1"/>
              <a:tileRect/>
            </a:gradFill>
            <a:ln w="3175">
              <a:gradFill flip="none" rotWithShape="1">
                <a:gsLst>
                  <a:gs pos="0">
                    <a:srgbClr val="00FFFF">
                      <a:alpha val="0"/>
                    </a:srgbClr>
                  </a:gs>
                  <a:gs pos="77000">
                    <a:srgbClr val="00FFFF"/>
                  </a:gs>
                </a:gsLst>
                <a:lin ang="0" scaled="1"/>
                <a:tileRect/>
              </a:gradFill>
              <a:round/>
            </a:ln>
            <a:effectLst>
              <a:outerShdw blurRad="152400" sx="1000" sy="1000" algn="ctr" rotWithShape="0">
                <a:srgbClr val="00FFFF"/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FFFF"/>
                    </a:gs>
                    <a:gs pos="73000">
                      <a:srgbClr val="4472C4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135" name="图片 134">
            <a:extLst>
              <a:ext uri="{FF2B5EF4-FFF2-40B4-BE49-F238E27FC236}">
                <a16:creationId xmlns:a16="http://schemas.microsoft.com/office/drawing/2014/main" id="{1329329D-B369-A553-1FDC-BBEF8A8624B3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88583" y="4185475"/>
            <a:ext cx="2587045" cy="826805"/>
          </a:xfrm>
          <a:prstGeom prst="rect">
            <a:avLst/>
          </a:prstGeom>
        </p:spPr>
      </p:pic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5E1948D5-A652-64FD-100D-E05A47763064}"/>
              </a:ext>
            </a:extLst>
          </p:cNvPr>
          <p:cNvGrpSpPr/>
          <p:nvPr/>
        </p:nvGrpSpPr>
        <p:grpSpPr>
          <a:xfrm>
            <a:off x="3635798" y="4196680"/>
            <a:ext cx="2587045" cy="826805"/>
            <a:chOff x="3436737" y="4141573"/>
            <a:chExt cx="2587045" cy="826805"/>
          </a:xfrm>
        </p:grpSpPr>
        <p:pic>
          <p:nvPicPr>
            <p:cNvPr id="139" name="图片 138">
              <a:extLst>
                <a:ext uri="{FF2B5EF4-FFF2-40B4-BE49-F238E27FC236}">
                  <a16:creationId xmlns:a16="http://schemas.microsoft.com/office/drawing/2014/main" id="{CE356256-AF50-B023-1F1A-4EABE7E32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3436737" y="4141573"/>
              <a:ext cx="2587045" cy="826805"/>
            </a:xfrm>
            <a:prstGeom prst="rect">
              <a:avLst/>
            </a:prstGeom>
          </p:spPr>
        </p:pic>
        <p:pic>
          <p:nvPicPr>
            <p:cNvPr id="140" name="图片 139" hidden="1">
              <a:extLst>
                <a:ext uri="{FF2B5EF4-FFF2-40B4-BE49-F238E27FC236}">
                  <a16:creationId xmlns:a16="http://schemas.microsoft.com/office/drawing/2014/main" id="{A10A7061-A20C-6369-0F45-98C42A859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366" b="-1"/>
            <a:stretch>
              <a:fillRect/>
            </a:stretch>
          </p:blipFill>
          <p:spPr>
            <a:xfrm>
              <a:off x="3767374" y="4255271"/>
              <a:ext cx="1936737" cy="623668"/>
            </a:xfrm>
            <a:prstGeom prst="rect">
              <a:avLst/>
            </a:prstGeom>
          </p:spPr>
        </p:pic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398AD2E-A827-5967-F516-EEF5C00F4058}"/>
              </a:ext>
            </a:extLst>
          </p:cNvPr>
          <p:cNvGrpSpPr/>
          <p:nvPr/>
        </p:nvGrpSpPr>
        <p:grpSpPr>
          <a:xfrm>
            <a:off x="900119" y="5162917"/>
            <a:ext cx="2587045" cy="826805"/>
            <a:chOff x="990087" y="5154885"/>
            <a:chExt cx="2587045" cy="826805"/>
          </a:xfrm>
        </p:grpSpPr>
        <p:pic>
          <p:nvPicPr>
            <p:cNvPr id="137" name="图片 136">
              <a:extLst>
                <a:ext uri="{FF2B5EF4-FFF2-40B4-BE49-F238E27FC236}">
                  <a16:creationId xmlns:a16="http://schemas.microsoft.com/office/drawing/2014/main" id="{C9BF4664-1BFB-704C-96AE-A8742B0D4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990087" y="5154885"/>
              <a:ext cx="2587045" cy="826805"/>
            </a:xfrm>
            <a:prstGeom prst="rect">
              <a:avLst/>
            </a:prstGeom>
          </p:spPr>
        </p:pic>
        <p:pic>
          <p:nvPicPr>
            <p:cNvPr id="141" name="图片 140">
              <a:extLst>
                <a:ext uri="{FF2B5EF4-FFF2-40B4-BE49-F238E27FC236}">
                  <a16:creationId xmlns:a16="http://schemas.microsoft.com/office/drawing/2014/main" id="{2EFE7D4F-49E9-4776-D39A-D725DC35F7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229"/>
            <a:stretch>
              <a:fillRect/>
            </a:stretch>
          </p:blipFill>
          <p:spPr>
            <a:xfrm>
              <a:off x="1231621" y="5292285"/>
              <a:ext cx="1985019" cy="593545"/>
            </a:xfrm>
            <a:prstGeom prst="rect">
              <a:avLst/>
            </a:prstGeom>
          </p:spPr>
        </p:pic>
      </p:grpSp>
      <p:sp>
        <p:nvSpPr>
          <p:cNvPr id="142" name="任意多边形: 形状 141">
            <a:extLst>
              <a:ext uri="{FF2B5EF4-FFF2-40B4-BE49-F238E27FC236}">
                <a16:creationId xmlns:a16="http://schemas.microsoft.com/office/drawing/2014/main" id="{547710DA-4A18-EFE8-17E6-3FB0F777F2B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62275" y="4170610"/>
            <a:ext cx="362902" cy="1796973"/>
          </a:xfrm>
          <a:custGeom>
            <a:avLst/>
            <a:gdLst>
              <a:gd name="connsiteX0" fmla="*/ 5564681 w 5678597"/>
              <a:gd name="connsiteY0" fmla="*/ 1216863 h 1216863"/>
              <a:gd name="connsiteX1" fmla="*/ 113917 w 5678597"/>
              <a:gd name="connsiteY1" fmla="*/ 1216863 h 1216863"/>
              <a:gd name="connsiteX2" fmla="*/ 0 w 5678597"/>
              <a:gd name="connsiteY2" fmla="*/ 1102947 h 1216863"/>
              <a:gd name="connsiteX3" fmla="*/ 0 w 5678597"/>
              <a:gd name="connsiteY3" fmla="*/ 113917 h 1216863"/>
              <a:gd name="connsiteX4" fmla="*/ 113917 w 5678597"/>
              <a:gd name="connsiteY4" fmla="*/ 0 h 1216863"/>
              <a:gd name="connsiteX5" fmla="*/ 5564681 w 5678597"/>
              <a:gd name="connsiteY5" fmla="*/ 0 h 1216863"/>
              <a:gd name="connsiteX6" fmla="*/ 5678598 w 5678597"/>
              <a:gd name="connsiteY6" fmla="*/ 113917 h 1216863"/>
              <a:gd name="connsiteX7" fmla="*/ 5678598 w 5678597"/>
              <a:gd name="connsiteY7" fmla="*/ 1102655 h 1216863"/>
              <a:gd name="connsiteX8" fmla="*/ 5564681 w 5678597"/>
              <a:gd name="connsiteY8" fmla="*/ 1216863 h 1216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78597" h="1216863">
                <a:moveTo>
                  <a:pt x="5564681" y="1216863"/>
                </a:moveTo>
                <a:lnTo>
                  <a:pt x="113917" y="1216863"/>
                </a:lnTo>
                <a:cubicBezTo>
                  <a:pt x="69518" y="1172465"/>
                  <a:pt x="44398" y="1147345"/>
                  <a:pt x="0" y="1102947"/>
                </a:cubicBezTo>
                <a:lnTo>
                  <a:pt x="0" y="113917"/>
                </a:lnTo>
                <a:cubicBezTo>
                  <a:pt x="44398" y="69518"/>
                  <a:pt x="69518" y="44398"/>
                  <a:pt x="113917" y="0"/>
                </a:cubicBezTo>
                <a:lnTo>
                  <a:pt x="5564681" y="0"/>
                </a:lnTo>
                <a:cubicBezTo>
                  <a:pt x="5609080" y="44398"/>
                  <a:pt x="5634200" y="69518"/>
                  <a:pt x="5678598" y="113917"/>
                </a:cubicBezTo>
                <a:lnTo>
                  <a:pt x="5678598" y="1102655"/>
                </a:lnTo>
                <a:cubicBezTo>
                  <a:pt x="5634200" y="1147345"/>
                  <a:pt x="5609080" y="1172465"/>
                  <a:pt x="5564681" y="1216863"/>
                </a:cubicBezTo>
                <a:close/>
              </a:path>
            </a:pathLst>
          </a:custGeom>
          <a:gradFill>
            <a:gsLst>
              <a:gs pos="51000">
                <a:srgbClr val="00B0F0">
                  <a:alpha val="71000"/>
                </a:srgbClr>
              </a:gs>
              <a:gs pos="100000">
                <a:schemeClr val="accent1">
                  <a:alpha val="66000"/>
                </a:schemeClr>
              </a:gs>
              <a:gs pos="0">
                <a:schemeClr val="accent1">
                  <a:alpha val="62000"/>
                </a:schemeClr>
              </a:gs>
            </a:gsLst>
            <a:lin ang="0" scaled="0"/>
          </a:gradFill>
          <a:ln w="292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078DD1BE-88BA-A57F-76E2-BEE69FD34CF5}"/>
              </a:ext>
            </a:extLst>
          </p:cNvPr>
          <p:cNvGrpSpPr/>
          <p:nvPr/>
        </p:nvGrpSpPr>
        <p:grpSpPr>
          <a:xfrm>
            <a:off x="3618510" y="5163461"/>
            <a:ext cx="2587045" cy="826805"/>
            <a:chOff x="3716243" y="5134911"/>
            <a:chExt cx="2587045" cy="826805"/>
          </a:xfrm>
        </p:grpSpPr>
        <p:pic>
          <p:nvPicPr>
            <p:cNvPr id="136" name="图片 135">
              <a:extLst>
                <a:ext uri="{FF2B5EF4-FFF2-40B4-BE49-F238E27FC236}">
                  <a16:creationId xmlns:a16="http://schemas.microsoft.com/office/drawing/2014/main" id="{0638636F-0EFA-2E3E-A977-44EDC13BE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3716243" y="5134911"/>
              <a:ext cx="2587045" cy="826805"/>
            </a:xfrm>
            <a:prstGeom prst="rect">
              <a:avLst/>
            </a:prstGeom>
          </p:spPr>
        </p:pic>
        <p:pic>
          <p:nvPicPr>
            <p:cNvPr id="143" name="图片 142">
              <a:extLst>
                <a:ext uri="{FF2B5EF4-FFF2-40B4-BE49-F238E27FC236}">
                  <a16:creationId xmlns:a16="http://schemas.microsoft.com/office/drawing/2014/main" id="{491F135F-3951-72AB-CE93-BEB585304C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7270"/>
            <a:stretch>
              <a:fillRect/>
            </a:stretch>
          </p:blipFill>
          <p:spPr>
            <a:xfrm>
              <a:off x="4060919" y="5246048"/>
              <a:ext cx="1982285" cy="566938"/>
            </a:xfrm>
            <a:prstGeom prst="rect">
              <a:avLst/>
            </a:prstGeom>
          </p:spPr>
        </p:pic>
      </p:grpSp>
      <p:sp>
        <p:nvSpPr>
          <p:cNvPr id="144" name="文本框 143">
            <a:extLst>
              <a:ext uri="{FF2B5EF4-FFF2-40B4-BE49-F238E27FC236}">
                <a16:creationId xmlns:a16="http://schemas.microsoft.com/office/drawing/2014/main" id="{206D3DBD-014C-31B5-2B67-1B070265752E}"/>
              </a:ext>
            </a:extLst>
          </p:cNvPr>
          <p:cNvSpPr txBox="1"/>
          <p:nvPr/>
        </p:nvSpPr>
        <p:spPr>
          <a:xfrm>
            <a:off x="309044" y="4036680"/>
            <a:ext cx="461665" cy="19530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</a:rPr>
              <a:t>真伪音频数据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54CE3D8B-0EAE-4C3D-0F3B-ED81DC22F8DC}"/>
              </a:ext>
            </a:extLst>
          </p:cNvPr>
          <p:cNvSpPr txBox="1"/>
          <p:nvPr/>
        </p:nvSpPr>
        <p:spPr>
          <a:xfrm>
            <a:off x="718901" y="3626626"/>
            <a:ext cx="5026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可依据最新数据集</a:t>
            </a:r>
            <a:r>
              <a:rPr lang="zh-CN" altLang="en-US" sz="20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自我迭代</a:t>
            </a:r>
            <a:r>
              <a:rPr lang="zh-CN" altLang="en-US" sz="20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，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实现</a:t>
            </a:r>
            <a:r>
              <a:rPr lang="zh-CN" altLang="en-US" sz="20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动态调整</a:t>
            </a:r>
            <a:endParaRPr lang="en-US" altLang="zh-CN" sz="20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6000" endA="300" endPos="45500" dir="5400000" sy="-100000" algn="bl" rotWithShape="0"/>
              </a:effectLst>
              <a:latin typeface="汉仪雅酷黑W" panose="02010600030101010101" charset="-122"/>
              <a:ea typeface="汉仪雅酷黑W" panose="02010600030101010101" charset="-122"/>
              <a:cs typeface="+mj-ea"/>
            </a:endParaRPr>
          </a:p>
        </p:txBody>
      </p:sp>
      <p:grpSp>
        <p:nvGrpSpPr>
          <p:cNvPr id="190" name="图形 2">
            <a:extLst>
              <a:ext uri="{FF2B5EF4-FFF2-40B4-BE49-F238E27FC236}">
                <a16:creationId xmlns:a16="http://schemas.microsoft.com/office/drawing/2014/main" id="{C56C5F73-FB4B-F358-570D-7BED48364660}"/>
              </a:ext>
            </a:extLst>
          </p:cNvPr>
          <p:cNvGrpSpPr/>
          <p:nvPr/>
        </p:nvGrpSpPr>
        <p:grpSpPr>
          <a:xfrm>
            <a:off x="6345638" y="1021784"/>
            <a:ext cx="5472000" cy="2169739"/>
            <a:chOff x="6492955" y="785550"/>
            <a:chExt cx="5698751" cy="1216863"/>
          </a:xfrm>
          <a:gradFill>
            <a:gsLst>
              <a:gs pos="51000">
                <a:srgbClr val="00B0F0">
                  <a:alpha val="63000"/>
                </a:srgbClr>
              </a:gs>
              <a:gs pos="100000">
                <a:schemeClr val="accent1">
                  <a:alpha val="45000"/>
                </a:schemeClr>
              </a:gs>
              <a:gs pos="0">
                <a:schemeClr val="accent1">
                  <a:alpha val="45000"/>
                </a:schemeClr>
              </a:gs>
            </a:gsLst>
            <a:lin ang="0" scaled="0"/>
          </a:gradFill>
        </p:grpSpPr>
        <p:sp>
          <p:nvSpPr>
            <p:cNvPr id="191" name="任意多边形: 形状 190">
              <a:extLst>
                <a:ext uri="{FF2B5EF4-FFF2-40B4-BE49-F238E27FC236}">
                  <a16:creationId xmlns:a16="http://schemas.microsoft.com/office/drawing/2014/main" id="{38644530-6BFC-D050-F120-069383A29BB2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0" name="任意多边形: 形状 319">
              <a:extLst>
                <a:ext uri="{FF2B5EF4-FFF2-40B4-BE49-F238E27FC236}">
                  <a16:creationId xmlns:a16="http://schemas.microsoft.com/office/drawing/2014/main" id="{51CDEC78-74A9-4DBD-1B9B-E6EA0D576DC5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1" name="任意多边形: 形状 320">
              <a:extLst>
                <a:ext uri="{FF2B5EF4-FFF2-40B4-BE49-F238E27FC236}">
                  <a16:creationId xmlns:a16="http://schemas.microsoft.com/office/drawing/2014/main" id="{4B745AA5-2BFE-342A-9478-AFDB9B0839A3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2" name="任意多边形: 形状 321">
              <a:extLst>
                <a:ext uri="{FF2B5EF4-FFF2-40B4-BE49-F238E27FC236}">
                  <a16:creationId xmlns:a16="http://schemas.microsoft.com/office/drawing/2014/main" id="{D07FE656-4AC5-9313-A351-C3119D6D4426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3" name="任意多边形: 形状 322">
              <a:extLst>
                <a:ext uri="{FF2B5EF4-FFF2-40B4-BE49-F238E27FC236}">
                  <a16:creationId xmlns:a16="http://schemas.microsoft.com/office/drawing/2014/main" id="{3891B48B-840F-D31C-D66B-FA11DC633855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24" name="图形 2">
            <a:extLst>
              <a:ext uri="{FF2B5EF4-FFF2-40B4-BE49-F238E27FC236}">
                <a16:creationId xmlns:a16="http://schemas.microsoft.com/office/drawing/2014/main" id="{5FD172BA-B393-CDDF-96F8-4464EF2F82FC}"/>
              </a:ext>
            </a:extLst>
          </p:cNvPr>
          <p:cNvGrpSpPr/>
          <p:nvPr/>
        </p:nvGrpSpPr>
        <p:grpSpPr>
          <a:xfrm>
            <a:off x="6345638" y="3864691"/>
            <a:ext cx="5472000" cy="2166853"/>
            <a:chOff x="6492955" y="785550"/>
            <a:chExt cx="5698751" cy="1216863"/>
          </a:xfrm>
          <a:gradFill>
            <a:gsLst>
              <a:gs pos="51000">
                <a:srgbClr val="00B0F0">
                  <a:alpha val="81000"/>
                </a:srgbClr>
              </a:gs>
              <a:gs pos="100000">
                <a:schemeClr val="accent1">
                  <a:alpha val="78000"/>
                </a:schemeClr>
              </a:gs>
              <a:gs pos="0">
                <a:schemeClr val="accent1">
                  <a:alpha val="88000"/>
                </a:schemeClr>
              </a:gs>
            </a:gsLst>
            <a:lin ang="0" scaled="0"/>
          </a:gradFill>
        </p:grpSpPr>
        <p:sp>
          <p:nvSpPr>
            <p:cNvPr id="325" name="任意多边形: 形状 324">
              <a:extLst>
                <a:ext uri="{FF2B5EF4-FFF2-40B4-BE49-F238E27FC236}">
                  <a16:creationId xmlns:a16="http://schemas.microsoft.com/office/drawing/2014/main" id="{E72CDFB2-7025-E6AB-437A-90D0ADA8F5D4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6" name="任意多边形: 形状 325">
              <a:extLst>
                <a:ext uri="{FF2B5EF4-FFF2-40B4-BE49-F238E27FC236}">
                  <a16:creationId xmlns:a16="http://schemas.microsoft.com/office/drawing/2014/main" id="{E01E41BA-D24B-985D-988B-994363A972F2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7" name="任意多边形: 形状 326">
              <a:extLst>
                <a:ext uri="{FF2B5EF4-FFF2-40B4-BE49-F238E27FC236}">
                  <a16:creationId xmlns:a16="http://schemas.microsoft.com/office/drawing/2014/main" id="{D7BDAFE8-C734-7DDE-CB8A-199F0CD249C4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8" name="任意多边形: 形状 327">
              <a:extLst>
                <a:ext uri="{FF2B5EF4-FFF2-40B4-BE49-F238E27FC236}">
                  <a16:creationId xmlns:a16="http://schemas.microsoft.com/office/drawing/2014/main" id="{23764286-6A07-D0AD-C32B-8D47198B9FB3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9" name="任意多边形: 形状 328">
              <a:extLst>
                <a:ext uri="{FF2B5EF4-FFF2-40B4-BE49-F238E27FC236}">
                  <a16:creationId xmlns:a16="http://schemas.microsoft.com/office/drawing/2014/main" id="{FE1154DA-9C93-2B33-7B12-F8B10FAD56B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30" name="文本框 329">
            <a:extLst>
              <a:ext uri="{FF2B5EF4-FFF2-40B4-BE49-F238E27FC236}">
                <a16:creationId xmlns:a16="http://schemas.microsoft.com/office/drawing/2014/main" id="{69E13C2C-7236-D1DC-F447-783249439BED}"/>
              </a:ext>
            </a:extLst>
          </p:cNvPr>
          <p:cNvSpPr txBox="1"/>
          <p:nvPr/>
        </p:nvSpPr>
        <p:spPr>
          <a:xfrm>
            <a:off x="6463376" y="4052090"/>
            <a:ext cx="535855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使用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VoiceGAN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WaveNet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等方法</a:t>
            </a:r>
            <a:r>
              <a:rPr lang="zh-CN" altLang="en-US" sz="16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模拟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音频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三种</a:t>
            </a:r>
            <a:r>
              <a:rPr lang="zh-CN" altLang="en-US" sz="1600" b="1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常见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模拟类型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：文本语音转换 语音迁移</a:t>
            </a:r>
            <a:r>
              <a:rPr lang="en-US" altLang="zh-CN" sz="1600" b="1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r>
              <a:rPr lang="zh-CN" altLang="en-US" sz="1600" b="1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语音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重放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sz="1600" b="1" dirty="0">
              <a:solidFill>
                <a:srgbClr val="FFFFFF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包含了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392,488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个音频文件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采集了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748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名说话人的真实和伪造语音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包括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344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名男性和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404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名女性 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32" name="文本框 331">
            <a:extLst>
              <a:ext uri="{FF2B5EF4-FFF2-40B4-BE49-F238E27FC236}">
                <a16:creationId xmlns:a16="http://schemas.microsoft.com/office/drawing/2014/main" id="{BC9F1E27-B4A0-6375-0928-8D1F817A22CF}"/>
              </a:ext>
            </a:extLst>
          </p:cNvPr>
          <p:cNvSpPr txBox="1"/>
          <p:nvPr/>
        </p:nvSpPr>
        <p:spPr>
          <a:xfrm>
            <a:off x="6474343" y="465925"/>
            <a:ext cx="5274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使用</a:t>
            </a:r>
            <a:r>
              <a:rPr lang="en-US" altLang="zh-CN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GANs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，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Diffusion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，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VAEs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等方法生成数据集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</p:txBody>
      </p:sp>
      <p:sp>
        <p:nvSpPr>
          <p:cNvPr id="333" name="文本框 332">
            <a:extLst>
              <a:ext uri="{FF2B5EF4-FFF2-40B4-BE49-F238E27FC236}">
                <a16:creationId xmlns:a16="http://schemas.microsoft.com/office/drawing/2014/main" id="{657D42EF-87D6-421A-CBC8-C9203FB4C199}"/>
              </a:ext>
            </a:extLst>
          </p:cNvPr>
          <p:cNvSpPr txBox="1"/>
          <p:nvPr/>
        </p:nvSpPr>
        <p:spPr>
          <a:xfrm>
            <a:off x="8680609" y="1383368"/>
            <a:ext cx="302392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全性别，多人种，多年龄段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共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918,305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张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真伪人脸样本</a:t>
            </a:r>
            <a:b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</a:b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221,247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个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真伪人脸视频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34" name="文本框 333">
            <a:extLst>
              <a:ext uri="{FF2B5EF4-FFF2-40B4-BE49-F238E27FC236}">
                <a16:creationId xmlns:a16="http://schemas.microsoft.com/office/drawing/2014/main" id="{82B3CCB2-9179-4E4B-F3AC-178FD04FE9C9}"/>
              </a:ext>
            </a:extLst>
          </p:cNvPr>
          <p:cNvSpPr txBox="1"/>
          <p:nvPr/>
        </p:nvSpPr>
        <p:spPr>
          <a:xfrm>
            <a:off x="6351988" y="1152777"/>
            <a:ext cx="461665" cy="19530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</a:rPr>
              <a:t>真伪人脸数据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grpSp>
        <p:nvGrpSpPr>
          <p:cNvPr id="335" name="组合 334">
            <a:extLst>
              <a:ext uri="{FF2B5EF4-FFF2-40B4-BE49-F238E27FC236}">
                <a16:creationId xmlns:a16="http://schemas.microsoft.com/office/drawing/2014/main" id="{026ADFEB-6BF0-4E8C-0154-8865709DFC82}"/>
              </a:ext>
            </a:extLst>
          </p:cNvPr>
          <p:cNvGrpSpPr/>
          <p:nvPr/>
        </p:nvGrpSpPr>
        <p:grpSpPr>
          <a:xfrm>
            <a:off x="6915929" y="1232616"/>
            <a:ext cx="1738355" cy="1754344"/>
            <a:chOff x="6854196" y="2272846"/>
            <a:chExt cx="1738355" cy="1754344"/>
          </a:xfrm>
        </p:grpSpPr>
        <p:grpSp>
          <p:nvGrpSpPr>
            <p:cNvPr id="336" name="组合 335">
              <a:extLst>
                <a:ext uri="{FF2B5EF4-FFF2-40B4-BE49-F238E27FC236}">
                  <a16:creationId xmlns:a16="http://schemas.microsoft.com/office/drawing/2014/main" id="{F9075BDE-A52D-1D0F-C7B4-F9B75E316BD0}"/>
                </a:ext>
              </a:extLst>
            </p:cNvPr>
            <p:cNvGrpSpPr/>
            <p:nvPr/>
          </p:nvGrpSpPr>
          <p:grpSpPr>
            <a:xfrm>
              <a:off x="6854196" y="2272846"/>
              <a:ext cx="1738355" cy="1754344"/>
              <a:chOff x="6854196" y="2272846"/>
              <a:chExt cx="1738355" cy="1754344"/>
            </a:xfrm>
          </p:grpSpPr>
          <p:grpSp>
            <p:nvGrpSpPr>
              <p:cNvPr id="339" name="组合 338">
                <a:extLst>
                  <a:ext uri="{FF2B5EF4-FFF2-40B4-BE49-F238E27FC236}">
                    <a16:creationId xmlns:a16="http://schemas.microsoft.com/office/drawing/2014/main" id="{86DFE4B9-37F9-0E99-12E6-EA5BC334CE58}"/>
                  </a:ext>
                </a:extLst>
              </p:cNvPr>
              <p:cNvGrpSpPr/>
              <p:nvPr/>
            </p:nvGrpSpPr>
            <p:grpSpPr>
              <a:xfrm>
                <a:off x="6854196" y="2276655"/>
                <a:ext cx="1738355" cy="1750535"/>
                <a:chOff x="7292548" y="2265384"/>
                <a:chExt cx="1738355" cy="1750535"/>
              </a:xfrm>
            </p:grpSpPr>
            <p:pic>
              <p:nvPicPr>
                <p:cNvPr id="341" name="图片 340">
                  <a:extLst>
                    <a:ext uri="{FF2B5EF4-FFF2-40B4-BE49-F238E27FC236}">
                      <a16:creationId xmlns:a16="http://schemas.microsoft.com/office/drawing/2014/main" id="{CC36DB25-F779-AB7F-FAE6-B3C0F76A9B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4735"/>
                <a:stretch>
                  <a:fillRect/>
                </a:stretch>
              </p:blipFill>
              <p:spPr>
                <a:xfrm>
                  <a:off x="8670385" y="2285545"/>
                  <a:ext cx="360518" cy="1041439"/>
                </a:xfrm>
                <a:prstGeom prst="rect">
                  <a:avLst/>
                </a:prstGeom>
              </p:spPr>
            </p:pic>
            <p:pic>
              <p:nvPicPr>
                <p:cNvPr id="342" name="图片 341">
                  <a:extLst>
                    <a:ext uri="{FF2B5EF4-FFF2-40B4-BE49-F238E27FC236}">
                      <a16:creationId xmlns:a16="http://schemas.microsoft.com/office/drawing/2014/main" id="{F4600C19-36A5-46A7-D6CB-D4771362C7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7663953" y="2273302"/>
                  <a:ext cx="1017143" cy="1738807"/>
                </a:xfrm>
                <a:prstGeom prst="rect">
                  <a:avLst/>
                </a:prstGeom>
              </p:spPr>
            </p:pic>
            <p:pic>
              <p:nvPicPr>
                <p:cNvPr id="356" name="图片 355">
                  <a:extLst>
                    <a:ext uri="{FF2B5EF4-FFF2-40B4-BE49-F238E27FC236}">
                      <a16:creationId xmlns:a16="http://schemas.microsoft.com/office/drawing/2014/main" id="{757659A4-AA56-E226-7A84-31864C2ABA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8681097" y="3325320"/>
                  <a:ext cx="349806" cy="690599"/>
                </a:xfrm>
                <a:prstGeom prst="rect">
                  <a:avLst/>
                </a:prstGeom>
              </p:spPr>
            </p:pic>
            <p:pic>
              <p:nvPicPr>
                <p:cNvPr id="357" name="图片 356">
                  <a:extLst>
                    <a:ext uri="{FF2B5EF4-FFF2-40B4-BE49-F238E27FC236}">
                      <a16:creationId xmlns:a16="http://schemas.microsoft.com/office/drawing/2014/main" id="{E8F1CC2C-F7D9-D0D4-A620-DBC48909DC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298324" y="2265384"/>
                  <a:ext cx="365629" cy="358397"/>
                </a:xfrm>
                <a:prstGeom prst="rect">
                  <a:avLst/>
                </a:prstGeom>
              </p:spPr>
            </p:pic>
            <p:pic>
              <p:nvPicPr>
                <p:cNvPr id="358" name="图片 357">
                  <a:extLst>
                    <a:ext uri="{FF2B5EF4-FFF2-40B4-BE49-F238E27FC236}">
                      <a16:creationId xmlns:a16="http://schemas.microsoft.com/office/drawing/2014/main" id="{52544CDA-330E-167E-D447-ADD799F706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292548" y="2626537"/>
                  <a:ext cx="365629" cy="358397"/>
                </a:xfrm>
                <a:prstGeom prst="rect">
                  <a:avLst/>
                </a:prstGeom>
              </p:spPr>
            </p:pic>
            <p:pic>
              <p:nvPicPr>
                <p:cNvPr id="359" name="图片 358">
                  <a:extLst>
                    <a:ext uri="{FF2B5EF4-FFF2-40B4-BE49-F238E27FC236}">
                      <a16:creationId xmlns:a16="http://schemas.microsoft.com/office/drawing/2014/main" id="{741480E6-FFFB-724F-777B-08DC42C41A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292549" y="2984934"/>
                  <a:ext cx="372374" cy="340386"/>
                </a:xfrm>
                <a:prstGeom prst="rect">
                  <a:avLst/>
                </a:prstGeom>
              </p:spPr>
            </p:pic>
            <p:pic>
              <p:nvPicPr>
                <p:cNvPr id="360" name="图片 359">
                  <a:extLst>
                    <a:ext uri="{FF2B5EF4-FFF2-40B4-BE49-F238E27FC236}">
                      <a16:creationId xmlns:a16="http://schemas.microsoft.com/office/drawing/2014/main" id="{8904D0EA-7740-AA92-CACB-3B50DDC2F4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294952" y="3320397"/>
                  <a:ext cx="372374" cy="358397"/>
                </a:xfrm>
                <a:prstGeom prst="rect">
                  <a:avLst/>
                </a:prstGeom>
              </p:spPr>
            </p:pic>
            <p:pic>
              <p:nvPicPr>
                <p:cNvPr id="361" name="图片 360">
                  <a:extLst>
                    <a:ext uri="{FF2B5EF4-FFF2-40B4-BE49-F238E27FC236}">
                      <a16:creationId xmlns:a16="http://schemas.microsoft.com/office/drawing/2014/main" id="{B369CAF4-EEBA-26BA-46F3-F716372C76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303259" y="3678795"/>
                  <a:ext cx="365629" cy="333314"/>
                </a:xfrm>
                <a:prstGeom prst="rect">
                  <a:avLst/>
                </a:prstGeom>
              </p:spPr>
            </p:pic>
          </p:grpSp>
          <p:pic>
            <p:nvPicPr>
              <p:cNvPr id="340" name="图片 339">
                <a:extLst>
                  <a:ext uri="{FF2B5EF4-FFF2-40B4-BE49-F238E27FC236}">
                    <a16:creationId xmlns:a16="http://schemas.microsoft.com/office/drawing/2014/main" id="{240FB370-AD70-4D22-7B19-BDBC0E6ED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231377" y="2272846"/>
                <a:ext cx="696598" cy="368311"/>
              </a:xfrm>
              <a:prstGeom prst="rect">
                <a:avLst/>
              </a:prstGeom>
            </p:spPr>
          </p:pic>
        </p:grpSp>
        <p:pic>
          <p:nvPicPr>
            <p:cNvPr id="337" name="图片 336">
              <a:extLst>
                <a:ext uri="{FF2B5EF4-FFF2-40B4-BE49-F238E27FC236}">
                  <a16:creationId xmlns:a16="http://schemas.microsoft.com/office/drawing/2014/main" id="{A3F97D22-2CC2-4011-7643-C59E5DDC7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534" b="-1"/>
            <a:stretch>
              <a:fillRect/>
            </a:stretch>
          </p:blipFill>
          <p:spPr>
            <a:xfrm>
              <a:off x="7927975" y="2272846"/>
              <a:ext cx="314769" cy="360597"/>
            </a:xfrm>
            <a:prstGeom prst="rect">
              <a:avLst/>
            </a:prstGeom>
          </p:spPr>
        </p:pic>
        <p:pic>
          <p:nvPicPr>
            <p:cNvPr id="338" name="图片 337">
              <a:extLst>
                <a:ext uri="{FF2B5EF4-FFF2-40B4-BE49-F238E27FC236}">
                  <a16:creationId xmlns:a16="http://schemas.microsoft.com/office/drawing/2014/main" id="{14C9E0B4-02B0-670E-7F99-3C74A117EF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45" t="3083" b="-1"/>
            <a:stretch>
              <a:fillRect/>
            </a:stretch>
          </p:blipFill>
          <p:spPr>
            <a:xfrm>
              <a:off x="7915276" y="2640168"/>
              <a:ext cx="327468" cy="354427"/>
            </a:xfrm>
            <a:prstGeom prst="rect">
              <a:avLst/>
            </a:prstGeom>
          </p:spPr>
        </p:pic>
      </p:grpSp>
      <p:sp>
        <p:nvSpPr>
          <p:cNvPr id="362" name="梯形 361">
            <a:extLst>
              <a:ext uri="{FF2B5EF4-FFF2-40B4-BE49-F238E27FC236}">
                <a16:creationId xmlns:a16="http://schemas.microsoft.com/office/drawing/2014/main" id="{5AC8FF0C-64AA-D3E7-654A-841E99C2643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463376" y="787867"/>
            <a:ext cx="5220000" cy="208099"/>
          </a:xfrm>
          <a:prstGeom prst="trapezoid">
            <a:avLst>
              <a:gd name="adj" fmla="val 98403"/>
            </a:avLst>
          </a:prstGeom>
          <a:gradFill flip="none" rotWithShape="1">
            <a:gsLst>
              <a:gs pos="0">
                <a:schemeClr val="accent5">
                  <a:alpha val="9000"/>
                </a:schemeClr>
              </a:gs>
              <a:gs pos="100000">
                <a:srgbClr val="1CA9EB">
                  <a:alpha val="60000"/>
                </a:srgbClr>
              </a:gs>
            </a:gsLst>
            <a:lin ang="5400000" scaled="0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5">
                    <a:alpha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正圆 55简"/>
              <a:ea typeface="汉仪正圆 55简"/>
              <a:cs typeface="+mn-cs"/>
            </a:endParaRPr>
          </a:p>
        </p:txBody>
      </p:sp>
      <p:pic>
        <p:nvPicPr>
          <p:cNvPr id="363" name="图片 362" descr="图片包含 前, 水, 夜空, 日落&#10;&#10;描述已自动生成">
            <a:extLst>
              <a:ext uri="{FF2B5EF4-FFF2-40B4-BE49-F238E27FC236}">
                <a16:creationId xmlns:a16="http://schemas.microsoft.com/office/drawing/2014/main" id="{0850304E-F257-67B9-8DA9-3F1543B6C0BE}"/>
              </a:ext>
            </a:extLst>
          </p:cNvPr>
          <p:cNvPicPr>
            <a:picLocks noChangeAspect="1"/>
          </p:cNvPicPr>
          <p:nvPr/>
        </p:nvPicPr>
        <p:blipFill>
          <a:blip r:embed="rId54" cstate="screen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56267" y="785683"/>
            <a:ext cx="3599952" cy="421005"/>
          </a:xfrm>
          <a:prstGeom prst="rect">
            <a:avLst/>
          </a:prstGeom>
        </p:spPr>
      </p:pic>
      <p:pic>
        <p:nvPicPr>
          <p:cNvPr id="364" name="图片 363" descr="图片包含 前, 水, 夜空, 日落&#10;&#10;描述已自动生成">
            <a:extLst>
              <a:ext uri="{FF2B5EF4-FFF2-40B4-BE49-F238E27FC236}">
                <a16:creationId xmlns:a16="http://schemas.microsoft.com/office/drawing/2014/main" id="{04C42CBF-3D46-0602-7FD2-8FC852BB126A}"/>
              </a:ext>
            </a:extLst>
          </p:cNvPr>
          <p:cNvPicPr>
            <a:picLocks noChangeAspect="1"/>
          </p:cNvPicPr>
          <p:nvPr/>
        </p:nvPicPr>
        <p:blipFill>
          <a:blip r:embed="rId54" cstate="screen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35246" y="3642425"/>
            <a:ext cx="3599952" cy="421005"/>
          </a:xfrm>
          <a:prstGeom prst="rect">
            <a:avLst/>
          </a:prstGeom>
        </p:spPr>
      </p:pic>
      <p:grpSp>
        <p:nvGrpSpPr>
          <p:cNvPr id="365" name="图形 2">
            <a:extLst>
              <a:ext uri="{FF2B5EF4-FFF2-40B4-BE49-F238E27FC236}">
                <a16:creationId xmlns:a16="http://schemas.microsoft.com/office/drawing/2014/main" id="{C5427D64-083B-2598-9FD6-4AFA32875DC2}"/>
              </a:ext>
            </a:extLst>
          </p:cNvPr>
          <p:cNvGrpSpPr/>
          <p:nvPr/>
        </p:nvGrpSpPr>
        <p:grpSpPr>
          <a:xfrm>
            <a:off x="6335147" y="3310171"/>
            <a:ext cx="5472000" cy="438239"/>
            <a:chOff x="6492955" y="785550"/>
            <a:chExt cx="5698751" cy="1216863"/>
          </a:xfrm>
        </p:grpSpPr>
        <p:sp>
          <p:nvSpPr>
            <p:cNvPr id="366" name="任意多边形: 形状 365">
              <a:extLst>
                <a:ext uri="{FF2B5EF4-FFF2-40B4-BE49-F238E27FC236}">
                  <a16:creationId xmlns:a16="http://schemas.microsoft.com/office/drawing/2014/main" id="{2AD7D1A2-2E37-7BEE-44A8-DB3C0A8D446A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4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7" name="任意多边形: 形状 366">
              <a:extLst>
                <a:ext uri="{FF2B5EF4-FFF2-40B4-BE49-F238E27FC236}">
                  <a16:creationId xmlns:a16="http://schemas.microsoft.com/office/drawing/2014/main" id="{93D0BC31-72AA-F81E-8CD9-14151532E089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8" name="任意多边形: 形状 367">
              <a:extLst>
                <a:ext uri="{FF2B5EF4-FFF2-40B4-BE49-F238E27FC236}">
                  <a16:creationId xmlns:a16="http://schemas.microsoft.com/office/drawing/2014/main" id="{A1188FBF-4D2D-D81A-3A61-848093449137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9" name="任意多边形: 形状 368">
              <a:extLst>
                <a:ext uri="{FF2B5EF4-FFF2-40B4-BE49-F238E27FC236}">
                  <a16:creationId xmlns:a16="http://schemas.microsoft.com/office/drawing/2014/main" id="{AE4B3F5A-9CE4-B6C7-0616-2431FB26FF8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70" name="任意多边形: 形状 369">
              <a:extLst>
                <a:ext uri="{FF2B5EF4-FFF2-40B4-BE49-F238E27FC236}">
                  <a16:creationId xmlns:a16="http://schemas.microsoft.com/office/drawing/2014/main" id="{CA0028A9-7A86-5091-F3A9-6D33025A5B29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71" name="文本框 370">
            <a:extLst>
              <a:ext uri="{FF2B5EF4-FFF2-40B4-BE49-F238E27FC236}">
                <a16:creationId xmlns:a16="http://schemas.microsoft.com/office/drawing/2014/main" id="{CD85A58A-85AE-64FB-D791-8ED264A7BA3B}"/>
              </a:ext>
            </a:extLst>
          </p:cNvPr>
          <p:cNvSpPr txBox="1"/>
          <p:nvPr/>
        </p:nvSpPr>
        <p:spPr>
          <a:xfrm>
            <a:off x="6621809" y="3349779"/>
            <a:ext cx="5003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综合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ASV spoof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，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ADD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等多个业内常用数据集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49770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E71F0-792A-7A37-938F-5E71CF5E0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E91C12FF-C8A1-A357-1EB0-BBE7DC252C6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49EDEDB1-DE64-334A-5DCA-A1DA3ACF74E6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CA5A2CDB-5ABA-2ADF-F4F0-0ED029D6B5F4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谛听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音视频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内容感知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CDCBC10-B3E5-7672-D9F3-8A17A6BA2F71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EC36EE4-96E6-82CC-F0B0-89686C51B0C8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9E228C4-06FF-3166-626C-B97005A281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CCD1E566-AEAD-A36E-0C87-FC8A2090153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语音情感事件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我听见了你的声音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58BD3159-B11A-6798-2D4D-22112AFCA861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F0F5813B-A21A-FB5D-5ADB-7B787384B07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1D572C47-F9E4-53FB-CB41-6375C1EF42E7}"/>
              </a:ext>
            </a:extLst>
          </p:cNvPr>
          <p:cNvGrpSpPr/>
          <p:nvPr/>
        </p:nvGrpSpPr>
        <p:grpSpPr>
          <a:xfrm>
            <a:off x="8346544" y="335120"/>
            <a:ext cx="252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BC7E2FA0-8D66-53AB-A6E2-B824A66DBC52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BBFD53A4-EF59-AD88-E930-A4BA3CB81466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428883AD-63CE-2A80-8553-E57515E3BB7C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33DCEDF2-8F62-E54F-FED9-42FCFD6340FC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CCA05672-A206-C009-85A3-C04680F90C5B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68285EF7-CEC1-FFB9-9600-004DD9FC0E26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350A44F1-5BB4-9DEC-6F25-D99F0248A158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D5E08368-9DAD-DFF5-DFA8-F34A6E5D5283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6E6921EA-533F-E0A2-87E1-559EB4419906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3A1D5A5C-F16A-DD17-9D0C-3895A05646BD}"/>
              </a:ext>
            </a:extLst>
          </p:cNvPr>
          <p:cNvSpPr/>
          <p:nvPr/>
        </p:nvSpPr>
        <p:spPr>
          <a:xfrm>
            <a:off x="8385531" y="364741"/>
            <a:ext cx="252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对应应用场景：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心理咨询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帮助和</a:t>
            </a:r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情绪疏导</a:t>
            </a:r>
            <a:endParaRPr lang="en-US" altLang="zh-CN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口语助手及教学字幕支持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活动主持与异常事件分析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740D413-90D9-30F8-8938-C602ABF786D8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C7A73A77-A5AB-145E-8124-0A0202A05F6C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A966DAF0-D432-4AE3-E7C5-F94194B78254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00655B8F-D623-3FC5-E8EE-F7E503137DC7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11" name="图片 10" descr="2355 [转换]">
            <a:extLst>
              <a:ext uri="{FF2B5EF4-FFF2-40B4-BE49-F238E27FC236}">
                <a16:creationId xmlns:a16="http://schemas.microsoft.com/office/drawing/2014/main" id="{B0F7CB8B-C303-9AB8-86CE-119F249D2A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11636" y="349879"/>
            <a:ext cx="900000" cy="118406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297" h="3022">
                <a:moveTo>
                  <a:pt x="0" y="0"/>
                </a:moveTo>
                <a:lnTo>
                  <a:pt x="2297" y="0"/>
                </a:lnTo>
                <a:lnTo>
                  <a:pt x="2297" y="3022"/>
                </a:lnTo>
                <a:lnTo>
                  <a:pt x="2103" y="3022"/>
                </a:lnTo>
                <a:cubicBezTo>
                  <a:pt x="2082" y="2866"/>
                  <a:pt x="1580" y="2731"/>
                  <a:pt x="1100" y="2737"/>
                </a:cubicBezTo>
                <a:cubicBezTo>
                  <a:pt x="563" y="2729"/>
                  <a:pt x="118" y="2884"/>
                  <a:pt x="97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8" name="图片 17" descr="图示&#10;&#10;AI 生成的内容可能不正确。">
            <a:extLst>
              <a:ext uri="{FF2B5EF4-FFF2-40B4-BE49-F238E27FC236}">
                <a16:creationId xmlns:a16="http://schemas.microsoft.com/office/drawing/2014/main" id="{C680FC92-198F-66A9-9794-81D3D3358C6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349" y="1557831"/>
            <a:ext cx="7443989" cy="388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31CAF2D-9E4D-EE19-53D7-52D33EF3B74C}"/>
              </a:ext>
            </a:extLst>
          </p:cNvPr>
          <p:cNvSpPr txBox="1"/>
          <p:nvPr/>
        </p:nvSpPr>
        <p:spPr>
          <a:xfrm>
            <a:off x="914747" y="5530747"/>
            <a:ext cx="66771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FunAudioLLM</a:t>
            </a:r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Voice Understanding and Generation Foundation Models for Natural Interaction Between Humans and LLMs</a:t>
            </a:r>
            <a:endParaRPr lang="zh-CN" altLang="en-US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3CB5C9D-318B-9990-EF77-9C5C3AE12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8962" y="1441959"/>
            <a:ext cx="3815413" cy="4697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SenseVoice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是一种基于深度学习的多语言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语音识别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音频理解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其技术原理结合了先进的声学建模与语言建模技术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采用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了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非自回归端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到端架构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从而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有效降低推理延迟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同时支持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处理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多种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声学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任务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如自动语音识别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ASR</a:t>
            </a:r>
            <a:r>
              <a:rPr lang="en-US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、语种识别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LID</a:t>
            </a:r>
            <a:r>
              <a:rPr lang="en-US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、语音情感识别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SER</a:t>
            </a:r>
            <a:r>
              <a:rPr lang="en-US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，以及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声学事件检测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AED</a:t>
            </a:r>
            <a:r>
              <a:rPr lang="en-US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等主要形式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0">
              <a:lnSpc>
                <a:spcPts val="2400"/>
              </a:lnSpc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通过</a:t>
            </a:r>
            <a:r>
              <a:rPr lang="zh-CN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数十万小时标注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工业级大规模</a:t>
            </a:r>
            <a:r>
              <a:rPr lang="zh-CN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音频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数据集进行训练，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实现了高精度的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语音转文字服务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情感分析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功能，并具备广泛的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多语言支持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能力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3856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E7C39-E42A-FFFA-609C-266A0D85D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590515DD-D833-E1E7-839C-1D67B7658C4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DDC0F5D4-E341-36A1-DEF1-608D3F44E814}"/>
              </a:ext>
            </a:extLst>
          </p:cNvPr>
          <p:cNvSpPr/>
          <p:nvPr/>
        </p:nvSpPr>
        <p:spPr>
          <a:xfrm>
            <a:off x="29211" y="35414"/>
            <a:ext cx="12104922" cy="5488713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B06F6DA-4442-CB09-DDB1-5C99BA3F7888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2CC93AF-08C0-30CF-8277-438BA1DA77D8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5F4017EE-F63D-EAB7-622E-CAA170E509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911DC1A-27D2-05B7-7E0A-4A9BDF4C950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图像视频内容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你指的山海，像玩具一块一块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786E7E24-14CA-9DE3-E57D-7837DA989A63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BC785C7E-C474-2E68-6C60-E6BFE87F2C9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立足基本，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守正创新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；</a:t>
            </a:r>
            <a:r>
              <a:rPr lang="en-US" altLang="zh-CN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『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见你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未见的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世界，写你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未写的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诗篇</a:t>
            </a:r>
            <a:r>
              <a:rPr lang="en-US" altLang="zh-CN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』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BBFBF63C-4350-1A46-CCAB-5FC6B562143B}"/>
              </a:ext>
            </a:extLst>
          </p:cNvPr>
          <p:cNvGrpSpPr/>
          <p:nvPr/>
        </p:nvGrpSpPr>
        <p:grpSpPr>
          <a:xfrm>
            <a:off x="8736205" y="335120"/>
            <a:ext cx="216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3D26A3CE-6EB6-9DE1-5192-E24160D034E6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DF2D6A67-D182-4B0B-AA12-8EF4644A434E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16BCC180-D5B4-06AD-04A8-B8CAD870A61D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2AFFF580-8106-A393-27B1-E766354FDD01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B34FDC92-8F67-0669-9013-51C9B2002B84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1421C5A4-4FD6-B062-D055-957829C3EE6B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8CF258EA-66B0-A315-1728-2AD08D5E6D98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E09DE0CE-A3D4-9803-7426-D2F8E2BCCD5B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51C4065C-BA86-C574-76F4-1B0891F8C900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B7871698-A612-149F-543B-C262AC89FE5A}"/>
              </a:ext>
            </a:extLst>
          </p:cNvPr>
          <p:cNvSpPr/>
          <p:nvPr/>
        </p:nvSpPr>
        <p:spPr>
          <a:xfrm>
            <a:off x="8785582" y="359546"/>
            <a:ext cx="216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对应应用场景：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特殊群体的辅助阅读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智能安防与自动监测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多模态作业辅导助手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60569E4-4EA0-95AF-92B4-F33ACA31B796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CF3EEBAF-61E8-2046-C701-8BECA9A097A2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26C5ABFF-2F96-8080-21CE-D9E8C5ADBE95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68DEB027-7565-92E3-2B22-AEFCA747DFC3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13" name="图片 12" descr="日程表&#10;&#10;AI 生成的内容可能不正确。">
            <a:extLst>
              <a:ext uri="{FF2B5EF4-FFF2-40B4-BE49-F238E27FC236}">
                <a16:creationId xmlns:a16="http://schemas.microsoft.com/office/drawing/2014/main" id="{9B1AAF2B-B4CE-A505-3692-7652C93C50B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288" y="1427398"/>
            <a:ext cx="5936364" cy="3888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1" name="图片 10" descr="2355 [转换]">
            <a:extLst>
              <a:ext uri="{FF2B5EF4-FFF2-40B4-BE49-F238E27FC236}">
                <a16:creationId xmlns:a16="http://schemas.microsoft.com/office/drawing/2014/main" id="{0D891ED4-F3A8-B8F7-AF8F-60AB65C917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472695" y="349879"/>
            <a:ext cx="900000" cy="118406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297" h="3022">
                <a:moveTo>
                  <a:pt x="0" y="0"/>
                </a:moveTo>
                <a:lnTo>
                  <a:pt x="2297" y="0"/>
                </a:lnTo>
                <a:lnTo>
                  <a:pt x="2297" y="3022"/>
                </a:lnTo>
                <a:lnTo>
                  <a:pt x="2103" y="3022"/>
                </a:lnTo>
                <a:cubicBezTo>
                  <a:pt x="2082" y="2866"/>
                  <a:pt x="1580" y="2731"/>
                  <a:pt x="1100" y="2737"/>
                </a:cubicBezTo>
                <a:cubicBezTo>
                  <a:pt x="563" y="2729"/>
                  <a:pt x="118" y="2884"/>
                  <a:pt x="97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2B10282-093C-260A-BF4D-D1A9BF42D88A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谛听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音视频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内容感知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系统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7A6F0E8-579F-5D1E-B91F-A51228DDE814}"/>
              </a:ext>
            </a:extLst>
          </p:cNvPr>
          <p:cNvSpPr txBox="1"/>
          <p:nvPr/>
        </p:nvSpPr>
        <p:spPr>
          <a:xfrm>
            <a:off x="340788" y="5527648"/>
            <a:ext cx="1185756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b="1" dirty="0">
                <a:solidFill>
                  <a:schemeClr val="bg1"/>
                </a:solidFill>
              </a:rPr>
              <a:t> ⇲ 相关发明专利：</a:t>
            </a:r>
            <a:endParaRPr lang="en-US" altLang="zh-CN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一种基于混合注意力特征融合交互的文档类图像篡改检测方法</a:t>
            </a:r>
            <a:r>
              <a:rPr lang="en-US" altLang="zh-CN" b="1" dirty="0">
                <a:solidFill>
                  <a:schemeClr val="bg1"/>
                </a:solidFill>
              </a:rPr>
              <a:t>》		|    </a:t>
            </a:r>
            <a:r>
              <a:rPr lang="zh-CN" altLang="en-US" b="1" dirty="0">
                <a:solidFill>
                  <a:schemeClr val="bg1"/>
                </a:solidFill>
              </a:rPr>
              <a:t>申请号：</a:t>
            </a:r>
            <a:r>
              <a:rPr lang="en-US" altLang="zh-CN" b="1" dirty="0">
                <a:solidFill>
                  <a:schemeClr val="bg1"/>
                </a:solidFill>
              </a:rPr>
              <a:t>2024107794513</a:t>
            </a:r>
          </a:p>
        </p:txBody>
      </p:sp>
      <p:sp>
        <p:nvSpPr>
          <p:cNvPr id="27" name="Rectangle 1">
            <a:extLst>
              <a:ext uri="{FF2B5EF4-FFF2-40B4-BE49-F238E27FC236}">
                <a16:creationId xmlns:a16="http://schemas.microsoft.com/office/drawing/2014/main" id="{86FE3A9A-7D50-EFFC-75CD-B6E33216A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517" y="1506673"/>
            <a:ext cx="5368533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fontAlgn="ctr">
              <a:lnSpc>
                <a:spcPts val="2400"/>
              </a:lnSpc>
              <a:buNone/>
            </a:pPr>
            <a:r>
              <a:rPr lang="en-US" altLang="zh-CN" b="1" i="0" dirty="0"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Qwen2.5-VL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是一种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多模态视觉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语言模型，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 fontAlgn="ctr">
              <a:lnSpc>
                <a:spcPts val="2400"/>
              </a:lnSpc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基于深度学习和 </a:t>
            </a:r>
            <a:r>
              <a:rPr lang="en-US" altLang="zh-CN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Transformer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架构，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 fontAlgn="ctr">
              <a:lnSpc>
                <a:spcPts val="2400"/>
              </a:lnSpc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结合了图像与文本的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跨模态理解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生成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能力。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 fontAlgn="ctr">
              <a:lnSpc>
                <a:spcPts val="2400"/>
              </a:lnSpc>
              <a:buNone/>
            </a:pP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 fontAlgn="ctr">
              <a:lnSpc>
                <a:spcPts val="2400"/>
              </a:lnSpc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模型采用 </a:t>
            </a:r>
            <a:r>
              <a:rPr lang="en-US" altLang="zh-CN" b="1" i="0" dirty="0" err="1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ViT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框架处理视觉信息，将图像分割为多个图像块并转化为 </a:t>
            </a:r>
            <a:r>
              <a:rPr lang="en-US" altLang="zh-CN" b="1" i="0" dirty="0"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token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序列，与文本融合后输入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到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共享的</a:t>
            </a:r>
            <a:r>
              <a:rPr lang="en-US" altLang="zh-CN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Encoder-Decoder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（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编码器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-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解码器）结构中，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原生支持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高分辨率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图像理解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，并具备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动态分辨率处理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能力，对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复杂视觉内容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亦可达到较好的解读效果。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fontAlgn="ctr">
              <a:lnSpc>
                <a:spcPts val="2400"/>
              </a:lnSpc>
            </a:pP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fontAlgn="ctr">
              <a:lnSpc>
                <a:spcPts val="2400"/>
              </a:lnSpc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结合团队成员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自主研发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的文档检测方法，</a:t>
            </a: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fontAlgn="ctr">
              <a:lnSpc>
                <a:spcPts val="2400"/>
              </a:lnSpc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模型更实现了对文档类图像的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篡改检测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效果。</a:t>
            </a: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8841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61D03-2D80-09CE-B427-5A21F260F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A688F0FC-1BA7-E16C-37CD-C759AA1588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2EAFC91C-98C2-9EAE-B6C8-28A8E96EC7FF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9E6AABBC-C93F-8E9B-4E27-1749C8472F03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摩耶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数字人与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拟音</a:t>
            </a:r>
            <a:r>
              <a:rPr lang="en-US" altLang="zh-CN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TTS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381680B-D399-2862-B8A6-1E74A8027890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D322495-9660-2D1C-B03C-E4F05C7CDC47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ABC1EB64-7CD2-0B6E-70AC-85C74B29C2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2F28724-7BAD-79AD-D75D-80732077C65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可控语音合成</a:t>
            </a:r>
            <a:r>
              <a:rPr kumimoji="0" lang="en-US" altLang="zh-CN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TTS 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— — 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自然语言引导的情感控制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03B02E8E-FB9A-09D7-CB25-CCEFFB184D63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653F7170-DBB1-2636-6189-602C2A74494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多语言零样本语音克隆、自然语言引导：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低延迟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、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高音质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、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韵律自然</a:t>
            </a:r>
            <a:endParaRPr lang="en-US" altLang="zh-CN" sz="27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C03DE4AE-81C7-71C9-93B8-7D29952C4C15}"/>
              </a:ext>
            </a:extLst>
          </p:cNvPr>
          <p:cNvGrpSpPr/>
          <p:nvPr/>
        </p:nvGrpSpPr>
        <p:grpSpPr>
          <a:xfrm>
            <a:off x="8227059" y="335120"/>
            <a:ext cx="252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A753E839-6A55-F0F1-D47D-B13531E0EC73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533C4C3A-1E13-5CCF-BFBB-A380CCDAA90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61821914-9353-7810-4DE7-6514704AFBA9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19E23FBD-80B9-6C4D-927F-B7BB2EA547F3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4FB61FEC-ECE5-BA21-6F50-88EC57427BD4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475A1F44-E031-A74F-55DC-CE651512C1AC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BE4F1A96-5CD1-6065-1766-9634265C9206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3DC0473C-7C4E-221B-795E-51D9E41AE5E3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A51339E0-DD4B-20C6-492D-DF6E7EB02971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D458BD94-65F3-BE38-30D4-D756F34361EA}"/>
              </a:ext>
            </a:extLst>
          </p:cNvPr>
          <p:cNvSpPr/>
          <p:nvPr/>
        </p:nvSpPr>
        <p:spPr>
          <a:xfrm>
            <a:off x="8328386" y="359546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CosyVoice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2: Scalable Streaming Speech Synthesis with Large Language Models</a:t>
            </a:r>
            <a:endParaRPr lang="zh-CN" altLang="en-US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2F74786-38EA-0377-7B76-05C6028F5CBE}"/>
              </a:ext>
            </a:extLst>
          </p:cNvPr>
          <p:cNvGrpSpPr>
            <a:grpSpLocks noChangeAspect="1"/>
          </p:cNvGrpSpPr>
          <p:nvPr/>
        </p:nvGrpSpPr>
        <p:grpSpPr>
          <a:xfrm>
            <a:off x="1132477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28A898B9-B2DD-3727-F7FA-90B45E8F3C16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B40BEF0F-7CFC-2120-72CA-4809897AB28A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CD3838A1-03FD-A12D-1F98-F718AEBF43DA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A11F4E3E-9B98-E5CF-A322-66498CE9E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888" y="1380699"/>
            <a:ext cx="6480000" cy="2462456"/>
          </a:xfrm>
          <a:prstGeom prst="rect">
            <a:avLst/>
          </a:prstGeom>
        </p:spPr>
      </p:pic>
      <p:pic>
        <p:nvPicPr>
          <p:cNvPr id="14" name="图片 13" descr="2355 [转换]">
            <a:extLst>
              <a:ext uri="{FF2B5EF4-FFF2-40B4-BE49-F238E27FC236}">
                <a16:creationId xmlns:a16="http://schemas.microsoft.com/office/drawing/2014/main" id="{A1CEA94E-2C65-705F-76DF-59A7F35810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42442" y="290036"/>
            <a:ext cx="864000" cy="127802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43" h="3022">
                <a:moveTo>
                  <a:pt x="0" y="0"/>
                </a:moveTo>
                <a:lnTo>
                  <a:pt x="2043" y="0"/>
                </a:lnTo>
                <a:lnTo>
                  <a:pt x="2043" y="3004"/>
                </a:lnTo>
                <a:cubicBezTo>
                  <a:pt x="2012" y="2919"/>
                  <a:pt x="1705" y="2827"/>
                  <a:pt x="1517" y="2801"/>
                </a:cubicBezTo>
                <a:lnTo>
                  <a:pt x="1446" y="2640"/>
                </a:lnTo>
                <a:lnTo>
                  <a:pt x="1312" y="2757"/>
                </a:lnTo>
                <a:lnTo>
                  <a:pt x="1234" y="2767"/>
                </a:lnTo>
                <a:lnTo>
                  <a:pt x="1171" y="2729"/>
                </a:lnTo>
                <a:lnTo>
                  <a:pt x="931" y="2716"/>
                </a:lnTo>
                <a:lnTo>
                  <a:pt x="828" y="2723"/>
                </a:lnTo>
                <a:lnTo>
                  <a:pt x="718" y="2736"/>
                </a:lnTo>
                <a:lnTo>
                  <a:pt x="615" y="2757"/>
                </a:lnTo>
                <a:lnTo>
                  <a:pt x="512" y="2805"/>
                </a:lnTo>
                <a:lnTo>
                  <a:pt x="580" y="2750"/>
                </a:lnTo>
                <a:lnTo>
                  <a:pt x="473" y="2828"/>
                </a:lnTo>
                <a:cubicBezTo>
                  <a:pt x="278" y="2866"/>
                  <a:pt x="84" y="2970"/>
                  <a:pt x="76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A178475-7198-A175-0042-531BCAE94BFE}"/>
              </a:ext>
            </a:extLst>
          </p:cNvPr>
          <p:cNvSpPr txBox="1"/>
          <p:nvPr/>
        </p:nvSpPr>
        <p:spPr>
          <a:xfrm>
            <a:off x="391565" y="3952171"/>
            <a:ext cx="8940800" cy="2234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400"/>
              </a:lnSpc>
              <a:buNone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超低延迟流式生成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：首包响应仅需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150ms</a:t>
            </a:r>
          </a:p>
          <a:p>
            <a:pPr algn="l">
              <a:lnSpc>
                <a:spcPts val="2400"/>
              </a:lnSpc>
              <a:buNone/>
            </a:pP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采用预训练的文本基座大模型替代传统的 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Text Encoder + Transformer 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结构，</a:t>
            </a:r>
            <a:endParaRPr lang="en-US" altLang="zh-CN" i="0" dirty="0">
              <a:solidFill>
                <a:schemeClr val="bg1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lnSpc>
                <a:spcPts val="2400"/>
              </a:lnSpc>
              <a:buNone/>
            </a:pP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利用</a:t>
            </a: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有限标量量化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（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FSQ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）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提升语音 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token</a:t>
            </a:r>
            <a:r>
              <a:rPr lang="en-US" altLang="zh-CN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的编码本利用率，</a:t>
            </a:r>
            <a:endParaRPr lang="en-US" altLang="zh-CN" i="0" dirty="0">
              <a:solidFill>
                <a:schemeClr val="bg1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lnSpc>
                <a:spcPts val="2400"/>
              </a:lnSpc>
              <a:buNone/>
            </a:pP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进行文本语义建模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，并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采用</a:t>
            </a: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块感知因果流匹配技术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结合自回归与非自回归生成优势：</a:t>
            </a:r>
          </a:p>
          <a:p>
            <a:pPr algn="l">
              <a:lnSpc>
                <a:spcPts val="2400"/>
              </a:lnSpc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前馈编码器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：以文本块（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chunk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）为单位预计算语义特征，避免逐字处理的冗余计算。</a:t>
            </a:r>
          </a:p>
          <a:p>
            <a:pPr algn="l">
              <a:lnSpc>
                <a:spcPts val="2400"/>
              </a:lnSpc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因果解码器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：基于 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Flow Matching 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理论建模声学特征的连续概率流，</a:t>
            </a:r>
            <a:endParaRPr lang="en-US" altLang="zh-CN" i="0" dirty="0">
              <a:solidFill>
                <a:schemeClr val="bg1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lnSpc>
                <a:spcPts val="2400"/>
              </a:lnSpc>
            </a:pP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并以隐式微分方程实现声学参数的平滑过渡，消除传统流式生成的断句生硬问题。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6D84994-0AB5-06CB-A52F-BA5473DE20DD}"/>
              </a:ext>
            </a:extLst>
          </p:cNvPr>
          <p:cNvSpPr txBox="1"/>
          <p:nvPr/>
        </p:nvSpPr>
        <p:spPr>
          <a:xfrm>
            <a:off x="6947432" y="1731772"/>
            <a:ext cx="4752000" cy="4793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多语言支持：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支持多种语言的语音合成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r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如中文、英文、日文、韩文、方言（粤语、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r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四川话、上海话、天津话、武汉话）等</a:t>
            </a: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endParaRPr lang="en-US" altLang="zh-CN" b="1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零样本语音克隆：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 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具备零样本语音克隆能力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可以使用一段简短的参考音频来复刻说话者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的声音，并生成具有相似音色的语音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语义标记监督：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以自然语言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对语音风格进行精细控制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包括情感、口音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、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节奏、停顿和语调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实现更具表现力的语音合成</a:t>
            </a:r>
          </a:p>
          <a:p>
            <a:pPr algn="r">
              <a:spcAft>
                <a:spcPts val="900"/>
              </a:spcAft>
            </a:pPr>
            <a:endParaRPr lang="zh-CN" altLang="en-US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1885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DA7BA-B283-2572-85CF-FAFF99F47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0ECCDC96-35C1-0B55-E153-5535CBEFC6B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AE31C1A4-C6E8-08B0-2B58-92255C109DFC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576BD12-4A74-BF80-A49E-57E7EB55475C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7DBB2D5-2DD6-8DDF-E721-DB70AC8926D9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2B0C0490-692D-FD00-141E-7D12649281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699D1341-246E-2069-02F7-A2B9A3105FB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实时数字人系统 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— — 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你的私人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终身学伴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D5389764-F2E0-35FB-19B8-1ECD922B4600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FA34D8FA-5712-9C41-FDC6-38BDE0BF177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实时流式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数字人，支持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端到端多并发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调用：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高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保真度，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高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鲁棒性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53905452-400E-F7E2-229F-5E57AD090E72}"/>
              </a:ext>
            </a:extLst>
          </p:cNvPr>
          <p:cNvGrpSpPr/>
          <p:nvPr/>
        </p:nvGrpSpPr>
        <p:grpSpPr>
          <a:xfrm>
            <a:off x="8227059" y="335120"/>
            <a:ext cx="252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8FDF62FA-1EDC-0800-63BA-211D313E3D0E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6E54AB43-49DA-A1F6-3876-809FEFD9043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B4C92B97-17B0-0804-3073-47BB5ED8DCCB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D54837FE-243A-4F73-D20E-A5ED562FEC05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E19641FF-48C1-4CDA-ADE6-DCDEA1B962FB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A395C467-81F5-4D3D-DF56-1E353BD5ED4B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B97E9EAE-DB45-2851-D53F-5A6F27C071DF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6CB17D31-8D28-01E3-8491-F4600DDFE100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F2AB962C-033D-693F-7CFD-9670F2364307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0E5B8F19-1E2E-0560-F39E-9EE16C4BD417}"/>
              </a:ext>
            </a:extLst>
          </p:cNvPr>
          <p:cNvSpPr/>
          <p:nvPr/>
        </p:nvSpPr>
        <p:spPr>
          <a:xfrm>
            <a:off x="8328386" y="359546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MuseTalk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: Real-Time </a:t>
            </a:r>
          </a:p>
          <a:p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High-Fidelity Video Dubbing via </a:t>
            </a:r>
            <a:r>
              <a:rPr lang="en-US" altLang="zh-CN" sz="16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Spatio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-Temporal Sampling</a:t>
            </a:r>
            <a:endParaRPr lang="zh-CN" altLang="en-US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182B673-CF3A-53F2-3EB6-AB283240A0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8"/>
          <a:stretch/>
        </p:blipFill>
        <p:spPr>
          <a:xfrm>
            <a:off x="460888" y="1371192"/>
            <a:ext cx="6480000" cy="224759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263AA24-AC46-C6F5-A58F-E90D3B9FF86C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摩耶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数字人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与拟音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TTS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系统</a:t>
            </a:r>
          </a:p>
        </p:txBody>
      </p:sp>
      <p:pic>
        <p:nvPicPr>
          <p:cNvPr id="14" name="图片 13" descr="2355 [转换]">
            <a:extLst>
              <a:ext uri="{FF2B5EF4-FFF2-40B4-BE49-F238E27FC236}">
                <a16:creationId xmlns:a16="http://schemas.microsoft.com/office/drawing/2014/main" id="{39C9B744-FFF4-E2FC-268E-5C70F4C496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42442" y="290036"/>
            <a:ext cx="864000" cy="127802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43" h="3022">
                <a:moveTo>
                  <a:pt x="0" y="0"/>
                </a:moveTo>
                <a:lnTo>
                  <a:pt x="2043" y="0"/>
                </a:lnTo>
                <a:lnTo>
                  <a:pt x="2043" y="3004"/>
                </a:lnTo>
                <a:cubicBezTo>
                  <a:pt x="2012" y="2919"/>
                  <a:pt x="1705" y="2827"/>
                  <a:pt x="1517" y="2801"/>
                </a:cubicBezTo>
                <a:lnTo>
                  <a:pt x="1446" y="2640"/>
                </a:lnTo>
                <a:lnTo>
                  <a:pt x="1312" y="2757"/>
                </a:lnTo>
                <a:lnTo>
                  <a:pt x="1234" y="2767"/>
                </a:lnTo>
                <a:lnTo>
                  <a:pt x="1171" y="2729"/>
                </a:lnTo>
                <a:lnTo>
                  <a:pt x="931" y="2716"/>
                </a:lnTo>
                <a:lnTo>
                  <a:pt x="828" y="2723"/>
                </a:lnTo>
                <a:lnTo>
                  <a:pt x="718" y="2736"/>
                </a:lnTo>
                <a:lnTo>
                  <a:pt x="615" y="2757"/>
                </a:lnTo>
                <a:lnTo>
                  <a:pt x="512" y="2805"/>
                </a:lnTo>
                <a:lnTo>
                  <a:pt x="580" y="2750"/>
                </a:lnTo>
                <a:lnTo>
                  <a:pt x="473" y="2828"/>
                </a:lnTo>
                <a:cubicBezTo>
                  <a:pt x="278" y="2866"/>
                  <a:pt x="84" y="2970"/>
                  <a:pt x="76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7DC909E4-11F6-5189-01FC-FE6126B709E5}"/>
              </a:ext>
            </a:extLst>
          </p:cNvPr>
          <p:cNvGrpSpPr>
            <a:grpSpLocks noChangeAspect="1"/>
          </p:cNvGrpSpPr>
          <p:nvPr/>
        </p:nvGrpSpPr>
        <p:grpSpPr>
          <a:xfrm>
            <a:off x="11324777" y="463828"/>
            <a:ext cx="399822" cy="792000"/>
            <a:chOff x="17792" y="462"/>
            <a:chExt cx="680" cy="1347"/>
          </a:xfrm>
        </p:grpSpPr>
        <p:sp>
          <p:nvSpPr>
            <p:cNvPr id="18" name="燕尾形 20">
              <a:extLst>
                <a:ext uri="{FF2B5EF4-FFF2-40B4-BE49-F238E27FC236}">
                  <a16:creationId xmlns:a16="http://schemas.microsoft.com/office/drawing/2014/main" id="{35453E04-F152-53BA-EF7E-B0DCECB359C8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9" name="燕尾形 21">
              <a:extLst>
                <a:ext uri="{FF2B5EF4-FFF2-40B4-BE49-F238E27FC236}">
                  <a16:creationId xmlns:a16="http://schemas.microsoft.com/office/drawing/2014/main" id="{83BC9813-439A-7B9F-7122-6A6462681D87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0" name="燕尾形 23">
              <a:extLst>
                <a:ext uri="{FF2B5EF4-FFF2-40B4-BE49-F238E27FC236}">
                  <a16:creationId xmlns:a16="http://schemas.microsoft.com/office/drawing/2014/main" id="{3F841B48-E437-2474-024C-F7FB2EB29F36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2A445D0F-CAA4-B288-C89E-6329F46E1D21}"/>
              </a:ext>
            </a:extLst>
          </p:cNvPr>
          <p:cNvSpPr txBox="1"/>
          <p:nvPr/>
        </p:nvSpPr>
        <p:spPr>
          <a:xfrm>
            <a:off x="7327057" y="1541239"/>
            <a:ext cx="4320000" cy="4496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实时性 ：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能够在 </a:t>
            </a:r>
            <a:r>
              <a:rPr lang="en-US" altLang="zh-CN" b="1" i="0" dirty="0"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NVIDIA RTX 5080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上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以 </a:t>
            </a:r>
            <a:r>
              <a:rPr lang="en-US" altLang="zh-CN" b="1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30</a:t>
            </a:r>
            <a:r>
              <a:rPr lang="en-US" altLang="zh-CN" b="1" i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fps</a:t>
            </a:r>
            <a:r>
              <a:rPr lang="en-US" altLang="zh-CN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+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的速度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实时序列化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运行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确保流畅的唇形同步效果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buFont typeface="+mj-lt"/>
              <a:buNone/>
            </a:pPr>
            <a:endParaRPr lang="en-US" altLang="zh-CN" b="0" i="0" dirty="0">
              <a:solidFill>
                <a:srgbClr val="FFFFFF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高分辨率与一致性 ：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同步输出高保真度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具有 </a:t>
            </a:r>
            <a:r>
              <a:rPr lang="en-US" altLang="zh-CN" b="1" i="0" dirty="0"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256 × 256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面部高分辨率的图像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保证画面质量与身份一致性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buFont typeface="+mj-lt"/>
              <a:buNone/>
            </a:pPr>
            <a:endParaRPr lang="en-US" altLang="zh-CN" b="0" i="0" dirty="0">
              <a:solidFill>
                <a:srgbClr val="FFFFFF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多语言支持 ：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支持中文、英文、日语等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多种语言的音频输入，高鲁棒性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高拓展性，适用于各类场景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568B4AC4-3C8B-F5BD-1538-549082373C5B}"/>
              </a:ext>
            </a:extLst>
          </p:cNvPr>
          <p:cNvGrpSpPr/>
          <p:nvPr/>
        </p:nvGrpSpPr>
        <p:grpSpPr>
          <a:xfrm>
            <a:off x="438766" y="3960279"/>
            <a:ext cx="6502122" cy="1452125"/>
            <a:chOff x="438766" y="3764340"/>
            <a:chExt cx="6502122" cy="1452125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38" name="图片 37" descr="女人拿着手机&#10;&#10;AI 生成的内容可能不正确。">
              <a:extLst>
                <a:ext uri="{FF2B5EF4-FFF2-40B4-BE49-F238E27FC236}">
                  <a16:creationId xmlns:a16="http://schemas.microsoft.com/office/drawing/2014/main" id="{50E31C38-A1A5-B146-7DD1-FF2035069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8766" y="3768210"/>
              <a:ext cx="1080000" cy="1440000"/>
            </a:xfrm>
            <a:prstGeom prst="rect">
              <a:avLst/>
            </a:prstGeom>
          </p:spPr>
        </p:pic>
        <p:pic>
          <p:nvPicPr>
            <p:cNvPr id="40" name="图片 39" descr="桌子上放着笔记本电脑的女人&#10;&#10;AI 生成的内容可能不正确。">
              <a:extLst>
                <a:ext uri="{FF2B5EF4-FFF2-40B4-BE49-F238E27FC236}">
                  <a16:creationId xmlns:a16="http://schemas.microsoft.com/office/drawing/2014/main" id="{637169D4-DA38-5F9D-264D-A6033176B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6999" y="3766365"/>
              <a:ext cx="1080000" cy="1440000"/>
            </a:xfrm>
            <a:prstGeom prst="rect">
              <a:avLst/>
            </a:prstGeom>
          </p:spPr>
        </p:pic>
        <p:pic>
          <p:nvPicPr>
            <p:cNvPr id="42" name="图片 41" descr="桌子上放着笔记本电脑的女人&#10;&#10;AI 生成的内容可能不正确。">
              <a:extLst>
                <a:ext uri="{FF2B5EF4-FFF2-40B4-BE49-F238E27FC236}">
                  <a16:creationId xmlns:a16="http://schemas.microsoft.com/office/drawing/2014/main" id="{C6EF2CCF-DDCB-39DA-B24F-5525F0610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52458" y="3764340"/>
              <a:ext cx="1080000" cy="1440000"/>
            </a:xfrm>
            <a:prstGeom prst="rect">
              <a:avLst/>
            </a:prstGeom>
          </p:spPr>
        </p:pic>
        <p:pic>
          <p:nvPicPr>
            <p:cNvPr id="44" name="图片 43" descr="女人坐在桌子前&#10;&#10;AI 生成的内容可能不正确。">
              <a:extLst>
                <a:ext uri="{FF2B5EF4-FFF2-40B4-BE49-F238E27FC236}">
                  <a16:creationId xmlns:a16="http://schemas.microsoft.com/office/drawing/2014/main" id="{293A5E36-8F99-9A92-0424-073CC0B9C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6812" y="3765035"/>
              <a:ext cx="1080000" cy="1440000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6F52EC39-7C24-C3FB-F914-A17FFBE04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1654" y="3767515"/>
              <a:ext cx="1080000" cy="1440000"/>
            </a:xfrm>
            <a:prstGeom prst="rect">
              <a:avLst/>
            </a:prstGeom>
          </p:spPr>
        </p:pic>
        <p:pic>
          <p:nvPicPr>
            <p:cNvPr id="48" name="图片 47" descr="穿白色衣服的女人在桌子前&#10;&#10;AI 生成的内容可能不正确。">
              <a:extLst>
                <a:ext uri="{FF2B5EF4-FFF2-40B4-BE49-F238E27FC236}">
                  <a16:creationId xmlns:a16="http://schemas.microsoft.com/office/drawing/2014/main" id="{F41EA673-AE35-0E30-8A9D-D7311673A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35520" y="3774560"/>
              <a:ext cx="1080000" cy="1440000"/>
            </a:xfrm>
            <a:prstGeom prst="rect">
              <a:avLst/>
            </a:prstGeom>
          </p:spPr>
        </p:pic>
        <p:pic>
          <p:nvPicPr>
            <p:cNvPr id="50" name="图片 49" descr="女人拿着手机&#10;&#10;AI 生成的内容可能不正确。">
              <a:extLst>
                <a:ext uri="{FF2B5EF4-FFF2-40B4-BE49-F238E27FC236}">
                  <a16:creationId xmlns:a16="http://schemas.microsoft.com/office/drawing/2014/main" id="{61A7144D-0466-F05D-B87A-75970B34F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08392" y="3774560"/>
              <a:ext cx="1080000" cy="1440000"/>
            </a:xfrm>
            <a:prstGeom prst="rect">
              <a:avLst/>
            </a:prstGeom>
          </p:spPr>
        </p:pic>
        <p:pic>
          <p:nvPicPr>
            <p:cNvPr id="52" name="图片 51" descr="女人拿着手机&#10;&#10;AI 生成的内容可能不正确。">
              <a:extLst>
                <a:ext uri="{FF2B5EF4-FFF2-40B4-BE49-F238E27FC236}">
                  <a16:creationId xmlns:a16="http://schemas.microsoft.com/office/drawing/2014/main" id="{6EBC35E4-A99D-6D3E-F74C-DAD77B47E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8016" y="3776465"/>
              <a:ext cx="1080000" cy="1440000"/>
            </a:xfrm>
            <a:prstGeom prst="rect">
              <a:avLst/>
            </a:prstGeom>
          </p:spPr>
        </p:pic>
        <p:pic>
          <p:nvPicPr>
            <p:cNvPr id="54" name="图片 53" descr="女人趴在桌子上&#10;&#10;AI 生成的内容可能不正确。">
              <a:extLst>
                <a:ext uri="{FF2B5EF4-FFF2-40B4-BE49-F238E27FC236}">
                  <a16:creationId xmlns:a16="http://schemas.microsoft.com/office/drawing/2014/main" id="{064D65D0-3912-4085-5C20-2F0FAED54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0888" y="3776465"/>
              <a:ext cx="1080000" cy="1440000"/>
            </a:xfrm>
            <a:prstGeom prst="rect">
              <a:avLst/>
            </a:prstGeom>
          </p:spPr>
        </p:pic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94960717-6A34-A806-244E-51BA3344EB14}"/>
              </a:ext>
            </a:extLst>
          </p:cNvPr>
          <p:cNvGrpSpPr/>
          <p:nvPr/>
        </p:nvGrpSpPr>
        <p:grpSpPr>
          <a:xfrm>
            <a:off x="432816" y="5040279"/>
            <a:ext cx="5788072" cy="377907"/>
            <a:chOff x="432816" y="4844340"/>
            <a:chExt cx="5788072" cy="377907"/>
          </a:xfrm>
        </p:grpSpPr>
        <p:pic>
          <p:nvPicPr>
            <p:cNvPr id="141" name="图片 140" descr="卡通人物&#10;&#10;AI 生成的内容可能不正确。">
              <a:extLst>
                <a:ext uri="{FF2B5EF4-FFF2-40B4-BE49-F238E27FC236}">
                  <a16:creationId xmlns:a16="http://schemas.microsoft.com/office/drawing/2014/main" id="{D580E2D4-1ADF-2193-45A2-585CFE673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2816" y="4854507"/>
              <a:ext cx="360000" cy="360000"/>
            </a:xfrm>
            <a:prstGeom prst="rect">
              <a:avLst/>
            </a:prstGeom>
          </p:spPr>
        </p:pic>
        <p:pic>
          <p:nvPicPr>
            <p:cNvPr id="143" name="图片 142" descr="卡通人物&#10;&#10;AI 生成的内容可能不正确。">
              <a:extLst>
                <a:ext uri="{FF2B5EF4-FFF2-40B4-BE49-F238E27FC236}">
                  <a16:creationId xmlns:a16="http://schemas.microsoft.com/office/drawing/2014/main" id="{6DBA7439-B237-0053-E3F5-3D9F9CE78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8592" y="4844340"/>
              <a:ext cx="360000" cy="360000"/>
            </a:xfrm>
            <a:prstGeom prst="rect">
              <a:avLst/>
            </a:prstGeom>
          </p:spPr>
        </p:pic>
        <p:pic>
          <p:nvPicPr>
            <p:cNvPr id="145" name="图片 144" descr="卡通人物&#10;&#10;AI 生成的内容可能不正确。">
              <a:extLst>
                <a:ext uri="{FF2B5EF4-FFF2-40B4-BE49-F238E27FC236}">
                  <a16:creationId xmlns:a16="http://schemas.microsoft.com/office/drawing/2014/main" id="{B30666D4-5379-23D4-2763-120CDE8B0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48525" y="4862247"/>
              <a:ext cx="360000" cy="360000"/>
            </a:xfrm>
            <a:prstGeom prst="rect">
              <a:avLst/>
            </a:prstGeom>
          </p:spPr>
        </p:pic>
        <p:pic>
          <p:nvPicPr>
            <p:cNvPr id="147" name="图片 146" descr="卡通人物&#10;&#10;AI 生成的内容可能不正确。">
              <a:extLst>
                <a:ext uri="{FF2B5EF4-FFF2-40B4-BE49-F238E27FC236}">
                  <a16:creationId xmlns:a16="http://schemas.microsoft.com/office/drawing/2014/main" id="{D8158568-3755-6AC3-2A34-E2EFBAC5A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2134" y="4862247"/>
              <a:ext cx="360000" cy="360000"/>
            </a:xfrm>
            <a:prstGeom prst="rect">
              <a:avLst/>
            </a:prstGeom>
          </p:spPr>
        </p:pic>
        <p:pic>
          <p:nvPicPr>
            <p:cNvPr id="149" name="图片 148" descr="卡通人物&#10;&#10;AI 生成的内容可能不正确。">
              <a:extLst>
                <a:ext uri="{FF2B5EF4-FFF2-40B4-BE49-F238E27FC236}">
                  <a16:creationId xmlns:a16="http://schemas.microsoft.com/office/drawing/2014/main" id="{C727699E-87BE-8A95-CD9F-84DA9B7FD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3067" y="4861605"/>
              <a:ext cx="360000" cy="360000"/>
            </a:xfrm>
            <a:prstGeom prst="rect">
              <a:avLst/>
            </a:prstGeom>
          </p:spPr>
        </p:pic>
        <p:pic>
          <p:nvPicPr>
            <p:cNvPr id="151" name="图片 150" descr="卡通人物&#10;&#10;AI 生成的内容可能不正确。">
              <a:extLst>
                <a:ext uri="{FF2B5EF4-FFF2-40B4-BE49-F238E27FC236}">
                  <a16:creationId xmlns:a16="http://schemas.microsoft.com/office/drawing/2014/main" id="{C6983CD6-1CB1-FB20-8795-32EA3E0FB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33675" y="4861605"/>
              <a:ext cx="360000" cy="360000"/>
            </a:xfrm>
            <a:prstGeom prst="rect">
              <a:avLst/>
            </a:prstGeom>
          </p:spPr>
        </p:pic>
        <p:pic>
          <p:nvPicPr>
            <p:cNvPr id="153" name="图片 152" descr="卡通人物&#10;&#10;AI 生成的内容可能不正确。">
              <a:extLst>
                <a:ext uri="{FF2B5EF4-FFF2-40B4-BE49-F238E27FC236}">
                  <a16:creationId xmlns:a16="http://schemas.microsoft.com/office/drawing/2014/main" id="{F556F40C-BCAE-8EFB-1095-649B38032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08673" y="4861605"/>
              <a:ext cx="360000" cy="360000"/>
            </a:xfrm>
            <a:prstGeom prst="rect">
              <a:avLst/>
            </a:prstGeom>
          </p:spPr>
        </p:pic>
        <p:pic>
          <p:nvPicPr>
            <p:cNvPr id="155" name="图片 154" descr="卡通人物&#10;&#10;AI 生成的内容可能不正确。">
              <a:extLst>
                <a:ext uri="{FF2B5EF4-FFF2-40B4-BE49-F238E27FC236}">
                  <a16:creationId xmlns:a16="http://schemas.microsoft.com/office/drawing/2014/main" id="{542A271D-E752-04FC-2504-9B89A71A0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7666" y="4855202"/>
              <a:ext cx="360000" cy="360000"/>
            </a:xfrm>
            <a:prstGeom prst="rect">
              <a:avLst/>
            </a:prstGeom>
          </p:spPr>
        </p:pic>
        <p:pic>
          <p:nvPicPr>
            <p:cNvPr id="157" name="图片 156" descr="卡通人物&#10;&#10;AI 生成的内容可能不正确。">
              <a:extLst>
                <a:ext uri="{FF2B5EF4-FFF2-40B4-BE49-F238E27FC236}">
                  <a16:creationId xmlns:a16="http://schemas.microsoft.com/office/drawing/2014/main" id="{E28BCE81-E2C3-B936-3DE7-422C7BB09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0888" y="4854560"/>
              <a:ext cx="360000" cy="360000"/>
            </a:xfrm>
            <a:prstGeom prst="rect">
              <a:avLst/>
            </a:prstGeom>
          </p:spPr>
        </p:pic>
      </p:grpSp>
      <p:grpSp>
        <p:nvGrpSpPr>
          <p:cNvPr id="159" name="图形 2">
            <a:extLst>
              <a:ext uri="{FF2B5EF4-FFF2-40B4-BE49-F238E27FC236}">
                <a16:creationId xmlns:a16="http://schemas.microsoft.com/office/drawing/2014/main" id="{75185EE9-56B4-888B-572D-E2085BC590D1}"/>
              </a:ext>
            </a:extLst>
          </p:cNvPr>
          <p:cNvGrpSpPr/>
          <p:nvPr/>
        </p:nvGrpSpPr>
        <p:grpSpPr>
          <a:xfrm>
            <a:off x="415654" y="5426953"/>
            <a:ext cx="6525234" cy="460539"/>
            <a:chOff x="6492955" y="899466"/>
            <a:chExt cx="5698751" cy="1278785"/>
          </a:xfrm>
        </p:grpSpPr>
        <p:sp>
          <p:nvSpPr>
            <p:cNvPr id="160" name="任意多边形: 形状 159">
              <a:extLst>
                <a:ext uri="{FF2B5EF4-FFF2-40B4-BE49-F238E27FC236}">
                  <a16:creationId xmlns:a16="http://schemas.microsoft.com/office/drawing/2014/main" id="{E889623A-6B5C-08E3-9641-05565A35F81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6502740" y="961387"/>
              <a:ext cx="5678597" cy="1216864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4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基于 </a:t>
              </a:r>
              <a:r>
                <a:rPr lang="en-US" altLang="zh-CN" dirty="0">
                  <a:solidFill>
                    <a:schemeClr val="bg1"/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pickle </a:t>
              </a:r>
              <a:r>
                <a:rPr lang="zh-CN" altLang="en-US" dirty="0">
                  <a:solidFill>
                    <a:schemeClr val="bg1"/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进行</a:t>
              </a:r>
              <a:r>
                <a:rPr lang="zh-CN" altLang="en-US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反序列化操作</a:t>
              </a:r>
              <a:r>
                <a:rPr lang="zh-CN" altLang="en-US" dirty="0">
                  <a:solidFill>
                    <a:schemeClr val="bg1"/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，通过预处理</a:t>
              </a:r>
              <a:r>
                <a:rPr lang="zh-CN" altLang="en-US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加速推理进程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endParaRPr>
            </a:p>
          </p:txBody>
        </p:sp>
        <p:sp>
          <p:nvSpPr>
            <p:cNvPr id="162" name="任意多边形: 形状 161">
              <a:extLst>
                <a:ext uri="{FF2B5EF4-FFF2-40B4-BE49-F238E27FC236}">
                  <a16:creationId xmlns:a16="http://schemas.microsoft.com/office/drawing/2014/main" id="{F1230221-C8D3-B43A-D6D1-5CC5A936938B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4ED9CA0A-33BD-E39B-39A5-2986E2B8CB0D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4" name="任意多边形: 形状 163">
              <a:extLst>
                <a:ext uri="{FF2B5EF4-FFF2-40B4-BE49-F238E27FC236}">
                  <a16:creationId xmlns:a16="http://schemas.microsoft.com/office/drawing/2014/main" id="{64E43F51-FB1D-D31F-C7C4-FEE520879112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5" name="任意多边形: 形状 164">
              <a:extLst>
                <a:ext uri="{FF2B5EF4-FFF2-40B4-BE49-F238E27FC236}">
                  <a16:creationId xmlns:a16="http://schemas.microsoft.com/office/drawing/2014/main" id="{7507B7DA-732B-B7E4-A10E-C6DF7396696C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622EF6D7-1C91-730E-C600-9C84504B19E4}"/>
              </a:ext>
            </a:extLst>
          </p:cNvPr>
          <p:cNvCxnSpPr>
            <a:cxnSpLocks/>
          </p:cNvCxnSpPr>
          <p:nvPr/>
        </p:nvCxnSpPr>
        <p:spPr>
          <a:xfrm>
            <a:off x="415654" y="3960279"/>
            <a:ext cx="6628083" cy="10220"/>
          </a:xfrm>
          <a:prstGeom prst="straightConnector1">
            <a:avLst/>
          </a:prstGeom>
          <a:ln w="76200">
            <a:solidFill>
              <a:srgbClr val="3F76B3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7400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jgzYzU1N2JiNTgxZjkwMjJlYTJlZjA4YTM3NTc1N2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2343</TotalTime>
  <Words>3654</Words>
  <Application>Microsoft Office PowerPoint</Application>
  <PresentationFormat>宽屏</PresentationFormat>
  <Paragraphs>437</Paragraphs>
  <Slides>22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7" baseType="lpstr">
      <vt:lpstr>阿里巴巴普惠体 R</vt:lpstr>
      <vt:lpstr>等线</vt:lpstr>
      <vt:lpstr>阿里巴巴普惠体 B</vt:lpstr>
      <vt:lpstr>Cascadia Mono SemiBold</vt:lpstr>
      <vt:lpstr>Arial</vt:lpstr>
      <vt:lpstr>DingTalk Sans</vt:lpstr>
      <vt:lpstr>微软雅黑</vt:lpstr>
      <vt:lpstr>汉仪雅酷黑W</vt:lpstr>
      <vt:lpstr>汉仪正圆 55简</vt:lpstr>
      <vt:lpstr>HarmonyOS Sans SC</vt:lpstr>
      <vt:lpstr>钉钉进步体</vt:lpstr>
      <vt:lpstr>Calibri</vt:lpstr>
      <vt:lpstr>Wingdings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dingdust</dc:creator>
  <cp:lastModifiedBy>UZ Y</cp:lastModifiedBy>
  <cp:revision>331</cp:revision>
  <dcterms:created xsi:type="dcterms:W3CDTF">2022-04-26T03:15:00Z</dcterms:created>
  <dcterms:modified xsi:type="dcterms:W3CDTF">2025-10-05T15:36:22Z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commondata">
    <vt:lpwstr>eyJoZGlkIjoiNmQ1Zjk2MTk1MTI3NDQyZGM5YjViYzg3ZGMxMzc2ZGUifQ==</vt:lpwstr>
  </property>
  <property fmtid="{D5CDD505-2E9C-101B-9397-08002B2CF9AE}" pid="4" name="ICV">
    <vt:lpwstr>D89170B18E19495C98F3CCCA198DC394</vt:lpwstr>
  </property>
</Properties>
</file>